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9" r:id="rId3"/>
    <p:sldId id="260" r:id="rId4"/>
    <p:sldId id="268" r:id="rId5"/>
    <p:sldId id="272" r:id="rId6"/>
    <p:sldId id="257" r:id="rId7"/>
    <p:sldId id="269" r:id="rId8"/>
    <p:sldId id="271" r:id="rId9"/>
    <p:sldId id="258" r:id="rId10"/>
    <p:sldId id="273" r:id="rId11"/>
    <p:sldId id="274" r:id="rId12"/>
    <p:sldId id="261" r:id="rId13"/>
    <p:sldId id="275" r:id="rId14"/>
    <p:sldId id="262" r:id="rId15"/>
    <p:sldId id="276" r:id="rId16"/>
    <p:sldId id="277" r:id="rId17"/>
    <p:sldId id="278" r:id="rId18"/>
    <p:sldId id="279" r:id="rId19"/>
    <p:sldId id="282" r:id="rId20"/>
    <p:sldId id="281" r:id="rId21"/>
    <p:sldId id="280" r:id="rId22"/>
    <p:sldId id="285" r:id="rId23"/>
    <p:sldId id="286" r:id="rId24"/>
    <p:sldId id="287" r:id="rId25"/>
    <p:sldId id="284" r:id="rId26"/>
    <p:sldId id="288" r:id="rId27"/>
    <p:sldId id="283" r:id="rId28"/>
    <p:sldId id="264" r:id="rId29"/>
    <p:sldId id="265" r:id="rId30"/>
    <p:sldId id="290" r:id="rId31"/>
    <p:sldId id="289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5CC"/>
    <a:srgbClr val="4685F4"/>
    <a:srgbClr val="FFFFFF"/>
    <a:srgbClr val="EA4335"/>
    <a:srgbClr val="34A853"/>
    <a:srgbClr val="FFC000"/>
    <a:srgbClr val="FBBC04"/>
    <a:srgbClr val="0056D2"/>
    <a:srgbClr val="E6E6E6"/>
    <a:srgbClr val="E8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0771" autoAdjust="0"/>
  </p:normalViewPr>
  <p:slideViewPr>
    <p:cSldViewPr snapToGrid="0">
      <p:cViewPr varScale="1">
        <p:scale>
          <a:sx n="99" d="100"/>
          <a:sy n="99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04CFC-4001-42F9-8D66-3D96FE9D2BC2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06699-03F3-45E4-99F8-9B02F373C24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984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All, today I will present to you my portfolio about Cyclistic Customer Analysis, I made this in order to finish my Google Data Analytics Professional Certificate.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3439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raw data is comprised of 12 CSV files, one file for a month, and the size is large enough like 1 gigabyte, </a:t>
            </a:r>
          </a:p>
          <a:p>
            <a:endParaRPr lang="en-US" dirty="0"/>
          </a:p>
          <a:p>
            <a:r>
              <a:rPr lang="en-US" dirty="0"/>
              <a:t> The data it is comprised of 13 columns and 5,9 million rows. </a:t>
            </a:r>
          </a:p>
          <a:p>
            <a:endParaRPr lang="en-US" dirty="0"/>
          </a:p>
          <a:p>
            <a:r>
              <a:rPr lang="en-US" dirty="0"/>
              <a:t>The 13 columns is comprises of Time data, Spatial Data, Category Data, and Identification data. </a:t>
            </a:r>
          </a:p>
          <a:p>
            <a:endParaRPr lang="en-US" dirty="0"/>
          </a:p>
          <a:p>
            <a:r>
              <a:rPr lang="en-US" dirty="0"/>
              <a:t>You can look at the raw data through this link.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276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we get the raw data lets clean it through the next step, PROCESS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89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 Microsoft Excel to clean up the data for analysis purposes through these 6 steps. </a:t>
            </a:r>
          </a:p>
          <a:p>
            <a:endParaRPr lang="en-US" dirty="0"/>
          </a:p>
          <a:p>
            <a:r>
              <a:rPr lang="en-US" dirty="0"/>
              <a:t>First I import the CSV into Excel, </a:t>
            </a:r>
          </a:p>
          <a:p>
            <a:endParaRPr lang="en-US" dirty="0"/>
          </a:p>
          <a:p>
            <a:r>
              <a:rPr lang="en-US" dirty="0"/>
              <a:t>then I format the data, check for duplication, check for blank value, check spelling, </a:t>
            </a:r>
          </a:p>
          <a:p>
            <a:endParaRPr lang="en-US" dirty="0"/>
          </a:p>
          <a:p>
            <a:r>
              <a:rPr lang="en-US" dirty="0"/>
              <a:t>and then calculate extra data for the day’s name and duration. </a:t>
            </a:r>
          </a:p>
          <a:p>
            <a:endParaRPr lang="en-US" dirty="0"/>
          </a:p>
          <a:p>
            <a:r>
              <a:rPr lang="en-US" dirty="0"/>
              <a:t>You can access the clean data and cleaning log through this </a:t>
            </a:r>
            <a:r>
              <a:rPr lang="en-US" dirty="0" err="1"/>
              <a:t>linkl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9312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most interesting part, ANALYZE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7244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By Duration, show us that </a:t>
            </a:r>
            <a:r>
              <a:rPr lang="en-US" dirty="0" err="1"/>
              <a:t>cyclistic</a:t>
            </a:r>
            <a:r>
              <a:rPr lang="en-US" dirty="0"/>
              <a:t> member and casual rider most likely use the bike within time 0-20 minute, </a:t>
            </a:r>
          </a:p>
          <a:p>
            <a:endParaRPr lang="en-US" dirty="0"/>
          </a:p>
          <a:p>
            <a:r>
              <a:rPr lang="en-US" dirty="0"/>
              <a:t>and the casual rider tends to use the bike longer than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</a:p>
          <a:p>
            <a:endParaRPr lang="en-US" dirty="0"/>
          </a:p>
          <a:p>
            <a:r>
              <a:rPr lang="en-US" dirty="0"/>
              <a:t>So, the casual rider at duration 0-20 minute will be potential to be the </a:t>
            </a:r>
            <a:r>
              <a:rPr lang="en-US" dirty="0" err="1"/>
              <a:t>cyclistic</a:t>
            </a:r>
            <a:r>
              <a:rPr lang="en-US" dirty="0"/>
              <a:t> member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3124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by Distance show us</a:t>
            </a:r>
          </a:p>
          <a:p>
            <a:endParaRPr lang="en-US" dirty="0"/>
          </a:p>
          <a:p>
            <a:r>
              <a:rPr lang="en-US" dirty="0"/>
              <a:t>that most </a:t>
            </a:r>
            <a:r>
              <a:rPr lang="en-US" dirty="0" err="1"/>
              <a:t>cyclistic</a:t>
            </a:r>
            <a:r>
              <a:rPr lang="en-US" dirty="0"/>
              <a:t> members use the bike for distance 200 to 2000 m, and in the second place for distance 2000 to 9000 m.</a:t>
            </a:r>
          </a:p>
          <a:p>
            <a:endParaRPr lang="en-US" dirty="0"/>
          </a:p>
          <a:p>
            <a:r>
              <a:rPr lang="en-US" dirty="0"/>
              <a:t>Hence it is also good for casual riders with distance 200 to 2000 m and 2000 to 9000 m to be the </a:t>
            </a:r>
            <a:r>
              <a:rPr lang="en-US" dirty="0" err="1"/>
              <a:t>cyclistic</a:t>
            </a:r>
            <a:r>
              <a:rPr lang="en-US" dirty="0"/>
              <a:t> member.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7182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Combine analysis between duration and distance shows us,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Cyclistic members most likely use the bike for a duration of 0 to 20 minutes and a distance of 200 to 9000m,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and also for a duration of 20 to 120 minutes and a distance of 2000 to 9000 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Hence the casual rider with the same distance and duration also can be a good potential to be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</a:t>
            </a:r>
            <a:endParaRPr lang="en-ID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3505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by Days shows us </a:t>
            </a:r>
          </a:p>
          <a:p>
            <a:endParaRPr lang="en-US" dirty="0"/>
          </a:p>
          <a:p>
            <a:r>
              <a:rPr lang="en-US" dirty="0"/>
              <a:t>that amount of </a:t>
            </a:r>
            <a:r>
              <a:rPr lang="en-US" dirty="0" err="1"/>
              <a:t>cyclistic</a:t>
            </a:r>
            <a:r>
              <a:rPr lang="en-US" dirty="0"/>
              <a:t> member at weekdays tend to be stable, </a:t>
            </a:r>
          </a:p>
          <a:p>
            <a:endParaRPr lang="en-US" dirty="0"/>
          </a:p>
          <a:p>
            <a:r>
              <a:rPr lang="en-US" dirty="0"/>
              <a:t>and on </a:t>
            </a:r>
            <a:r>
              <a:rPr lang="en-US" b="0" dirty="0"/>
              <a:t>the weekend there are more casual rider rather than </a:t>
            </a:r>
            <a:r>
              <a:rPr lang="en-US" b="0" dirty="0" err="1"/>
              <a:t>cyclistic</a:t>
            </a:r>
            <a:r>
              <a:rPr lang="en-US" b="0" dirty="0"/>
              <a:t> member. </a:t>
            </a:r>
          </a:p>
          <a:p>
            <a:endParaRPr lang="en-US" b="0" dirty="0"/>
          </a:p>
          <a:p>
            <a:r>
              <a:rPr lang="en-US" b="0" dirty="0"/>
              <a:t>So the weekend </a:t>
            </a:r>
            <a:r>
              <a:rPr lang="en-ID" sz="1200" b="0" dirty="0">
                <a:latin typeface="Arial" panose="020B0604020202020204" pitchFamily="34" charset="0"/>
                <a:cs typeface="Arial" panose="020B0604020202020204" pitchFamily="34" charset="0"/>
              </a:rPr>
              <a:t>is a good time for </a:t>
            </a:r>
            <a:r>
              <a:rPr lang="en-ID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ID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 promotion activity because there are more casual rider</a:t>
            </a:r>
            <a:endParaRPr lang="en-ID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836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Analysis by Started time show 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there </a:t>
            </a:r>
            <a:r>
              <a:rPr lang="en-US" b="0" dirty="0"/>
              <a:t>is 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3 peak time for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member, 8, 12, and 17 o’clock,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This might be the time when commuting to work, having lunch break, and commuting home.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Casual riders at those peak times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o’clock could be a good potential candidates to be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members.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1383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Combine analysis by Days and Time show 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the trend per hour for weekend and weekdays is not the same,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there are always more </a:t>
            </a:r>
            <a:r>
              <a:rPr lang="en-US" dirty="0" err="1"/>
              <a:t>cyclistic</a:t>
            </a:r>
            <a:r>
              <a:rPr lang="en-US" dirty="0"/>
              <a:t> member at working hour in weekdays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there is also more casual rider in the weekend afternoon.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target the 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casual rider around 8, 12, and 17 o’clock on weekdays.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And the good time for promotion is the weekend at 12 PM – 6 PM.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1570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</a:t>
            </a:r>
            <a:r>
              <a:rPr lang="en-US" dirty="0" err="1"/>
              <a:t>cyclistic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Cyclistic is a bike share program in Chicago, where we can share the bike across the city. </a:t>
            </a:r>
          </a:p>
          <a:p>
            <a:endParaRPr lang="en-US" dirty="0"/>
          </a:p>
          <a:p>
            <a:r>
              <a:rPr lang="en-US" dirty="0"/>
              <a:t>Cyclistic apply flexible pricing plans. </a:t>
            </a:r>
          </a:p>
          <a:p>
            <a:endParaRPr lang="en-US" dirty="0"/>
          </a:p>
          <a:p>
            <a:r>
              <a:rPr lang="en-US" dirty="0"/>
              <a:t>There are casual riders, consumer who pay per ride or per day, </a:t>
            </a:r>
          </a:p>
          <a:p>
            <a:endParaRPr lang="en-US" dirty="0"/>
          </a:p>
          <a:p>
            <a:r>
              <a:rPr lang="en-US" dirty="0"/>
              <a:t>and </a:t>
            </a:r>
            <a:r>
              <a:rPr lang="en-US" dirty="0" err="1"/>
              <a:t>cyclistic</a:t>
            </a:r>
            <a:r>
              <a:rPr lang="en-US" dirty="0"/>
              <a:t> member consumer who paid per year.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9155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Bike type analysis show us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classic bike become the most popular bike among </a:t>
            </a:r>
            <a:r>
              <a:rPr lang="en-US" dirty="0" err="1"/>
              <a:t>cyclistic</a:t>
            </a:r>
            <a:r>
              <a:rPr lang="en-US" dirty="0"/>
              <a:t> member,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there are no docked bike for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more </a:t>
            </a:r>
            <a:r>
              <a:rPr lang="en-US" dirty="0" err="1"/>
              <a:t>cyclistic</a:t>
            </a:r>
            <a:r>
              <a:rPr lang="en-US" dirty="0"/>
              <a:t> member use the classic bike for a duration of 0-20 minutes, and distance of 200-2000 </a:t>
            </a:r>
            <a:r>
              <a:rPr lang="en-US" b="0" dirty="0"/>
              <a:t>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For distances, 2000 – 9000 m and duration 0-20 minutes either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members or casual riders prefer an electric bike to a classic bike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4715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Station analysis shows us </a:t>
            </a:r>
          </a:p>
          <a:p>
            <a:endParaRPr lang="en-US" dirty="0"/>
          </a:p>
          <a:p>
            <a:r>
              <a:rPr lang="en-US" dirty="0"/>
              <a:t>that the activity of </a:t>
            </a:r>
            <a:r>
              <a:rPr lang="en-US" dirty="0" err="1"/>
              <a:t>cyclistic</a:t>
            </a:r>
            <a:r>
              <a:rPr lang="en-US" dirty="0"/>
              <a:t> member and casual rider is concentrated in zone 1 and zone 2. </a:t>
            </a:r>
          </a:p>
          <a:p>
            <a:endParaRPr lang="en-US" dirty="0"/>
          </a:p>
          <a:p>
            <a:r>
              <a:rPr lang="en-US" dirty="0"/>
              <a:t>So there are similarities between the casual rider and </a:t>
            </a:r>
            <a:r>
              <a:rPr lang="en-US" dirty="0" err="1"/>
              <a:t>cyclistic</a:t>
            </a:r>
            <a:r>
              <a:rPr lang="en-US" dirty="0"/>
              <a:t> member that could make the casual rider suitable to become </a:t>
            </a:r>
            <a:r>
              <a:rPr lang="en-US" dirty="0" err="1"/>
              <a:t>cyclistic</a:t>
            </a:r>
            <a:r>
              <a:rPr lang="en-US" dirty="0"/>
              <a:t> member.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7459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proportion analysis shows us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in Zone 1 s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tation with an average user of more than 10 user/day, has a 50:50 proportion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between the user who starts using the bike and the user who finish using the bike in the same station.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In zone 1, the proportion of casual riders and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members was similar,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this could be an indication that in this station casual riders also commute like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members.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240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analysis in zone 2 also shows us the same pattern as the stations in zone 1, </a:t>
            </a:r>
          </a:p>
          <a:p>
            <a:endParaRPr lang="en-US" dirty="0"/>
          </a:p>
          <a:p>
            <a:r>
              <a:rPr lang="en-US" dirty="0"/>
              <a:t>the point is there is casual rider who uses the bike for commuting and this casual rider could be good potential to become a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4162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For efficient marketing campaign,</a:t>
            </a:r>
          </a:p>
          <a:p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we could target 160 most visited stations in zone 1</a:t>
            </a:r>
          </a:p>
          <a:p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and 4 most visited station in zone 2 by casual rider who commute. </a:t>
            </a:r>
          </a:p>
          <a:p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If we could convert all the casual riders within this target station</a:t>
            </a:r>
          </a:p>
          <a:p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the company will get 37,3% new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member,</a:t>
            </a:r>
          </a:p>
          <a:p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and the composition of the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 could become 27,14% of new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 and 72,86% of old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9340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analysis was done we are ready to present the report through SHARE steps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406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</a:p>
          <a:p>
            <a:endParaRPr lang="en-US" dirty="0"/>
          </a:p>
          <a:p>
            <a:r>
              <a:rPr lang="en-US" dirty="0"/>
              <a:t>I already made the tableau dashboard that summaries the analysis we already conduct. </a:t>
            </a:r>
          </a:p>
          <a:p>
            <a:endParaRPr lang="en-US" dirty="0"/>
          </a:p>
          <a:p>
            <a:r>
              <a:rPr lang="en-US" dirty="0"/>
              <a:t>You can access the dashboard through this link in the presentation files.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2602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we already get into the final stage of data analysis process ACT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1249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some suggestion from the data analyst team regarding the marketing strategy to convert casual rider into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</a:p>
          <a:p>
            <a:endParaRPr lang="en-US" dirty="0"/>
          </a:p>
          <a:p>
            <a:r>
              <a:rPr lang="en-US" dirty="0"/>
              <a:t>First about station, team marketing can focus their work on the 160 most-used stations in zone 1 </a:t>
            </a:r>
          </a:p>
          <a:p>
            <a:endParaRPr lang="en-US" dirty="0"/>
          </a:p>
          <a:p>
            <a:r>
              <a:rPr lang="en-US" dirty="0"/>
              <a:t>and 4 most-used stations in zone 2 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err="1"/>
              <a:t>achive</a:t>
            </a:r>
            <a:r>
              <a:rPr lang="en-US" dirty="0"/>
              <a:t> the increment till 37,3% of new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</a:p>
          <a:p>
            <a:endParaRPr lang="en-US" dirty="0"/>
          </a:p>
          <a:p>
            <a:r>
              <a:rPr lang="en-US" dirty="0"/>
              <a:t>Second about the time, </a:t>
            </a:r>
          </a:p>
          <a:p>
            <a:endParaRPr lang="en-US" dirty="0"/>
          </a:p>
          <a:p>
            <a:r>
              <a:rPr lang="en-US" dirty="0"/>
              <a:t>use commuting time to promote the program, </a:t>
            </a:r>
          </a:p>
          <a:p>
            <a:endParaRPr lang="en-US" dirty="0"/>
          </a:p>
          <a:p>
            <a:r>
              <a:rPr lang="en-US" dirty="0"/>
              <a:t>and also marketing team can use weekend when there is a lot of casual riders. </a:t>
            </a:r>
          </a:p>
          <a:p>
            <a:endParaRPr lang="en-US" dirty="0"/>
          </a:p>
          <a:p>
            <a:r>
              <a:rPr lang="en-US" dirty="0"/>
              <a:t>Third about bike type, never target docked bike user, </a:t>
            </a:r>
          </a:p>
          <a:p>
            <a:endParaRPr lang="en-US" dirty="0"/>
          </a:p>
          <a:p>
            <a:r>
              <a:rPr lang="en-US" dirty="0"/>
              <a:t>just target the casual rider who use classic bike first, and then electric bike. </a:t>
            </a:r>
          </a:p>
          <a:p>
            <a:endParaRPr lang="en-US" dirty="0"/>
          </a:p>
          <a:p>
            <a:r>
              <a:rPr lang="en-US" dirty="0"/>
              <a:t>Fourth is about Duration and distance, </a:t>
            </a:r>
          </a:p>
          <a:p>
            <a:endParaRPr lang="en-US" dirty="0"/>
          </a:p>
          <a:p>
            <a:r>
              <a:rPr lang="en-US" dirty="0"/>
              <a:t>station keeper could ask the casual rider where they want to go, </a:t>
            </a:r>
          </a:p>
          <a:p>
            <a:endParaRPr lang="en-US" dirty="0"/>
          </a:p>
          <a:p>
            <a:r>
              <a:rPr lang="en-US" dirty="0"/>
              <a:t>if the destination is taking duration of 0-20 minute and distance around 200-2000 m, </a:t>
            </a:r>
          </a:p>
          <a:p>
            <a:endParaRPr lang="en-US" dirty="0"/>
          </a:p>
          <a:p>
            <a:r>
              <a:rPr lang="en-US" dirty="0"/>
              <a:t>this is a good candidate for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3025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so much for Google Data Analytics Certificate Program Team to teach me how properly I could become the Goggle Standard Data Analyst.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7691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several steps within the Data Analysis Phase, </a:t>
            </a:r>
          </a:p>
          <a:p>
            <a:endParaRPr lang="en-US" dirty="0"/>
          </a:p>
          <a:p>
            <a:r>
              <a:rPr lang="en-US" dirty="0"/>
              <a:t>the first is ASK for creating the scope of work, </a:t>
            </a:r>
          </a:p>
          <a:p>
            <a:endParaRPr lang="en-US" dirty="0"/>
          </a:p>
          <a:p>
            <a:r>
              <a:rPr lang="en-US" dirty="0"/>
              <a:t>then PREPARE to find the raw data, </a:t>
            </a:r>
          </a:p>
          <a:p>
            <a:endParaRPr lang="en-US" dirty="0"/>
          </a:p>
          <a:p>
            <a:r>
              <a:rPr lang="en-US" dirty="0"/>
              <a:t>next is PROCESS to transform the raw data into the clean data, </a:t>
            </a:r>
          </a:p>
          <a:p>
            <a:endParaRPr lang="en-US" dirty="0"/>
          </a:p>
          <a:p>
            <a:r>
              <a:rPr lang="en-US" dirty="0"/>
              <a:t>then ANALYZE to extract insight through Exploratory Data Analysis,</a:t>
            </a:r>
          </a:p>
          <a:p>
            <a:endParaRPr lang="en-US" dirty="0"/>
          </a:p>
          <a:p>
            <a:r>
              <a:rPr lang="en-US" dirty="0"/>
              <a:t> and then SHARE the result of the analysis through a dashboard, </a:t>
            </a:r>
          </a:p>
          <a:p>
            <a:endParaRPr lang="en-US" dirty="0"/>
          </a:p>
          <a:p>
            <a:r>
              <a:rPr lang="en-US" dirty="0"/>
              <a:t>and the last is ACT where the team take action through marketing strategy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702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through the first steps in Data Analysis Process, ASK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424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this project, the first stakeholders are CYCLISTIC executive team, who approve the marketing program, </a:t>
            </a:r>
          </a:p>
          <a:p>
            <a:endParaRPr lang="en-US" dirty="0"/>
          </a:p>
          <a:p>
            <a:r>
              <a:rPr lang="en-US" dirty="0"/>
              <a:t>and the second is director of marketing, who responsible for this program campaign and development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9866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is, this company need profit to expand the business, </a:t>
            </a:r>
          </a:p>
          <a:p>
            <a:endParaRPr lang="en-US" dirty="0"/>
          </a:p>
          <a:p>
            <a:r>
              <a:rPr lang="en-US" dirty="0"/>
              <a:t>finance analyst tell us data analyst team, that annual member are more profitable, </a:t>
            </a:r>
          </a:p>
          <a:p>
            <a:endParaRPr lang="en-US" dirty="0"/>
          </a:p>
          <a:p>
            <a:r>
              <a:rPr lang="en-US" dirty="0"/>
              <a:t>and then the stakeholder believes that by growing the amount of </a:t>
            </a:r>
            <a:r>
              <a:rPr lang="en-US" dirty="0" err="1"/>
              <a:t>cyclistic</a:t>
            </a:r>
            <a:r>
              <a:rPr lang="en-US" dirty="0"/>
              <a:t> member company will grow more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7676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project goal is to increase the number of annual members by at least 25% for this year’s Q1, </a:t>
            </a:r>
          </a:p>
          <a:p>
            <a:endParaRPr lang="en-US" dirty="0"/>
          </a:p>
          <a:p>
            <a:r>
              <a:rPr lang="en-US" dirty="0"/>
              <a:t>through conversion from casual rider into annual member. </a:t>
            </a:r>
          </a:p>
          <a:p>
            <a:endParaRPr lang="en-US" dirty="0"/>
          </a:p>
          <a:p>
            <a:r>
              <a:rPr lang="en-US" dirty="0"/>
              <a:t>And the Business Task for the data analysis team, </a:t>
            </a:r>
          </a:p>
          <a:p>
            <a:endParaRPr lang="en-US" dirty="0"/>
          </a:p>
          <a:p>
            <a:r>
              <a:rPr lang="en-US" dirty="0"/>
              <a:t>is to analyze the historical bike trip data to identify the behavior of annual members and casual riders. </a:t>
            </a:r>
          </a:p>
          <a:p>
            <a:endParaRPr lang="en-US" dirty="0"/>
          </a:p>
          <a:p>
            <a:r>
              <a:rPr lang="en-US" dirty="0"/>
              <a:t>I put the result of these steps on the Scope of work document that you can access through this presentation files.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7825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going to the second steps of data analysis, PREPARE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9467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project purpose, </a:t>
            </a:r>
          </a:p>
          <a:p>
            <a:endParaRPr lang="en-US" dirty="0"/>
          </a:p>
          <a:p>
            <a:r>
              <a:rPr lang="en-US" dirty="0"/>
              <a:t>we need relevant bike data like user time, user place, station, type of bike, and user type.</a:t>
            </a:r>
          </a:p>
          <a:p>
            <a:endParaRPr lang="en-US" dirty="0"/>
          </a:p>
          <a:p>
            <a:r>
              <a:rPr lang="en-US" dirty="0"/>
              <a:t>I limit the data into one year historical data started from August 2021 till July 2022. </a:t>
            </a:r>
          </a:p>
          <a:p>
            <a:endParaRPr lang="en-US" dirty="0"/>
          </a:p>
          <a:p>
            <a:r>
              <a:rPr lang="en-US" dirty="0"/>
              <a:t>And fortunately google data analytics certificate program provide me with the relevant data for the project,</a:t>
            </a:r>
          </a:p>
          <a:p>
            <a:endParaRPr lang="en-US" dirty="0"/>
          </a:p>
          <a:p>
            <a:r>
              <a:rPr lang="en-US" dirty="0"/>
              <a:t>you can access the data and license through the link in the presentation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6499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ACB9-8CB3-7372-F29B-64AB86583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C97EA-A74C-F17D-1BD3-68F03BD2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F75B6-677A-E56E-E022-79534F686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EE477-D62F-C210-247C-2EE76F12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5452-9A8F-5227-7D5A-30A308C8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808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53A8-5F53-E613-438D-234855F9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7F585-5BA5-FA07-5FD4-A0A279754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78648-0B69-AE52-FD73-F2396135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4D92-2ADE-A16A-F7BB-F552019B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63FF7-DCBE-88CA-6673-84C42D11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175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4E130-4C1A-E8FF-7079-4189C3C85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CF473-BDB2-A53D-18FE-B2E4C0441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C2F5E-4F17-C522-BDA1-0B07D4B9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CA9E9-4FB9-C651-FD5E-CA4A2049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2E905-4DDE-F023-7421-FA33C124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123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BB1A-540E-4973-FEF7-7FB4EBE3A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85AF0-D260-FF6C-70BC-CBC667E26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D68F8-E6C7-5FE8-6958-D72A7AB1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D9F22-881A-7EAB-DBE2-BF75CD58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1821B-F352-7022-B8A4-C650A4CF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672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273A-C6A6-E505-043F-ECC7A278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20773-7AF2-60EE-7F1C-4B0F7B1AB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969EB-BCFC-A30E-520F-11A116940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AE3C2-E4EF-6F04-ADE1-88B51767F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66292-64EC-EA4F-F5F3-457172E6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95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E60D-14BF-16D8-FF21-B6B42FA2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9033D-07B5-3014-3603-9AF27DD31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1C759-867D-7AC0-7D0B-D4FD992B2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FE40F-4AD6-2255-6E13-0A12D82B9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47F35-E811-2EA6-9AC3-C59AB9FC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008DB-4814-344B-6650-56176B24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065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1EEC-EFF7-3CA8-FB10-A41413F1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B1CC3-BAB4-2075-33B1-07BE4EA81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E3B3-9282-55A7-5F48-7A7FB0073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4F12-091A-7224-CF22-650FDBFED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0902D6-508E-5E92-5C65-AEE865BB0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7D4E8-7208-A525-1CF7-542C72446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5BF5C-0CE0-8177-461A-BC4E31B5B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45402C-7311-E5D9-1599-A14DF250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452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FFCF-22A6-D8F3-BA0F-EBB1C1E3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0951B-25C2-2BAF-1149-D3C9C7849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99E4E-62B2-F7AB-EEC2-7675605E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4C841-09D5-DABA-068C-780CA107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227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0B2AE-BE9C-B7FC-F9BC-4BFE8EB0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BB132-4D9E-4CAD-49FA-E47F92D5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901E5-7817-BB38-2CB0-24DD318B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9296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289D-6B22-C49C-8D51-BD2E1B74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47F94-3874-AB3F-32BC-286DBEED9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2E006-A2A7-7FAA-7F0C-B42B95B4E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FA4BB-D693-27D6-262D-E7405F9E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36A96-C037-9D62-D73C-C25396B2E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B330B-326B-AA62-D16B-F769D8C5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541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807B-A261-58FF-88BD-409CE3AF0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A403F-BA37-4959-7389-ED8FE77F7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BEC3E-FC47-95AE-7064-10E0D744C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7619B-79A4-D5BF-8823-59D3DAF0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3B476-E116-D240-2A68-E479FF228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AD03D-87FF-CA68-7078-EBB27B2D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177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E41A28-3EEE-E878-49A3-2448DED1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2B6E-937D-16D5-80B6-6E96D791C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46ED6-091A-D6D4-4179-BB497065B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F968E-6536-49B5-BF65-85DB11A63438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61C5-A3E4-6BFA-8FE1-6388CF94AF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EDCC9-0745-9768-D67D-0A1C6E3EA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900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7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hyperlink" Target="https://drive.google.com/drive/folders/1KcVgZeTS7RNsJPTRAJ0wgLta69RiQ033?usp=sharing" TargetMode="External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hyperlink" Target="https://drive.google.com/file/d/1DngRX1q-dOL6BhVw3T3gXskiAErSvw9O/view?usp=sharing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hyperlink" Target="https://drive.google.com/drive/folders/1zR5YlK2bcbdx0g-XYpPG-uOHio4Iyvn5?usp=shar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hyperlink" Target="https://github.com/StefanusYudi22/Cyclistic-Customer-Analysis/blob/main/Cyclistic-Customer-Analysis_Notebook.Rm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app/profile/stefanus.yudi.irwan/viz/CyclisticDashboard_16644304855300/Dashboard1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hyperlink" Target="https://www.kaggle.com/code/stefanusyudiirwan/cyclistic-customer-analysis" TargetMode="External"/><Relationship Id="rId18" Type="http://schemas.openxmlformats.org/officeDocument/2006/relationships/hyperlink" Target="https://drive.google.com/file/d/1V9xOig-nkZZ4KoFKSPoQyzgqM6SRA_1I/view?usp=sharing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17" Type="http://schemas.openxmlformats.org/officeDocument/2006/relationships/image" Target="../media/image107.svg"/><Relationship Id="rId2" Type="http://schemas.openxmlformats.org/officeDocument/2006/relationships/image" Target="../media/image2.png"/><Relationship Id="rId16" Type="http://schemas.openxmlformats.org/officeDocument/2006/relationships/image" Target="../media/image106.png"/><Relationship Id="rId20" Type="http://schemas.openxmlformats.org/officeDocument/2006/relationships/hyperlink" Target="https://youtu.be/5a_ZHGsX1t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stefanusyudi22/" TargetMode="External"/><Relationship Id="rId11" Type="http://schemas.openxmlformats.org/officeDocument/2006/relationships/hyperlink" Target="https://medium.com/@yudi.stefanus22/cyclistic-customer-analysis-b07038c9da5e" TargetMode="External"/><Relationship Id="rId5" Type="http://schemas.openxmlformats.org/officeDocument/2006/relationships/image" Target="../media/image100.png"/><Relationship Id="rId15" Type="http://schemas.openxmlformats.org/officeDocument/2006/relationships/image" Target="../media/image105.png"/><Relationship Id="rId10" Type="http://schemas.openxmlformats.org/officeDocument/2006/relationships/image" Target="../media/image103.png"/><Relationship Id="rId19" Type="http://schemas.openxmlformats.org/officeDocument/2006/relationships/image" Target="../media/image108.png"/><Relationship Id="rId4" Type="http://schemas.openxmlformats.org/officeDocument/2006/relationships/hyperlink" Target="mailto:yudi.stefanus22@gmail.com" TargetMode="External"/><Relationship Id="rId9" Type="http://schemas.openxmlformats.org/officeDocument/2006/relationships/hyperlink" Target="https://github.com/StefanusYudi22/Cyclistic-Customer-Analysis" TargetMode="External"/><Relationship Id="rId14" Type="http://schemas.openxmlformats.org/officeDocument/2006/relationships/hyperlink" Target="https://github.com/StefanusYudi22/Cyclistic-Customer-Analysis/blob/main/Cyclistic-Customer-Analysis_Notebook.Rm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3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brT13wBY2A3QMmp8SHBlIyPm4HGzXDgF/view?usp=sharing" TargetMode="External"/><Relationship Id="rId3" Type="http://schemas.openxmlformats.org/officeDocument/2006/relationships/image" Target="../media/image37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de.divvybikes.com/data-license-agreement" TargetMode="External"/><Relationship Id="rId5" Type="http://schemas.openxmlformats.org/officeDocument/2006/relationships/hyperlink" Target="https://divvy-tripdata.s3.amazonaws.com/index.htm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4CD1F6-E21A-9E74-C14D-04A835DB8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" y="-5615"/>
            <a:ext cx="12191947" cy="6863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77E7C8-DA54-345C-C907-3C953DC84308}"/>
              </a:ext>
            </a:extLst>
          </p:cNvPr>
          <p:cNvSpPr txBox="1"/>
          <p:nvPr/>
        </p:nvSpPr>
        <p:spPr>
          <a:xfrm>
            <a:off x="544117" y="3997606"/>
            <a:ext cx="495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Stefanus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Yudi</a:t>
            </a:r>
            <a:r>
              <a:rPr lang="en-US" dirty="0">
                <a:latin typeface="Arial Rounded MT Bold" panose="020F0704030504030204" pitchFamily="34" charset="0"/>
              </a:rPr>
              <a:t> Irwan – September 11</a:t>
            </a:r>
            <a:r>
              <a:rPr lang="en-US" baseline="30000" dirty="0">
                <a:latin typeface="Arial Rounded MT Bold" panose="020F0704030504030204" pitchFamily="34" charset="0"/>
              </a:rPr>
              <a:t>th</a:t>
            </a:r>
            <a:r>
              <a:rPr lang="en-US" dirty="0">
                <a:latin typeface="Arial Rounded MT Bold" panose="020F0704030504030204" pitchFamily="34" charset="0"/>
              </a:rPr>
              <a:t>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F1BA7-BD70-1D35-21CF-831978C63C28}"/>
              </a:ext>
            </a:extLst>
          </p:cNvPr>
          <p:cNvSpPr txBox="1"/>
          <p:nvPr/>
        </p:nvSpPr>
        <p:spPr>
          <a:xfrm>
            <a:off x="3692377" y="7902219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23th August 2022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A7031-1646-7C12-62C8-7B0164A17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802" y="2765093"/>
            <a:ext cx="6296518" cy="1076252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latin typeface="Arial Rounded MT Bold" panose="020F0704030504030204" pitchFamily="34" charset="0"/>
              </a:rPr>
              <a:t>Cyclistic</a:t>
            </a:r>
            <a:br>
              <a:rPr lang="en-US" sz="4800" dirty="0">
                <a:latin typeface="Arial Rounded MT Bold" panose="020F0704030504030204" pitchFamily="34" charset="0"/>
              </a:rPr>
            </a:br>
            <a:r>
              <a:rPr lang="en-US" sz="4800" dirty="0">
                <a:latin typeface="Arial Rounded MT Bold" panose="020F0704030504030204" pitchFamily="34" charset="0"/>
              </a:rPr>
              <a:t>Customer Analysis</a:t>
            </a:r>
            <a:endParaRPr lang="en-ID" sz="4800" dirty="0">
              <a:latin typeface="Arial Rounded MT Bold" panose="020F070403050403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DEB110-1E76-BF1A-E22F-F1C803FEA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165EE3D-1097-EA4D-57ED-461EDBEDC710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8D6EF7-8C97-5069-6E13-ADBE242AF7D3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120C929-53DC-0568-C8CB-F029B37F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70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53D9695-E36E-325C-87FA-CA0E1664911E}"/>
              </a:ext>
            </a:extLst>
          </p:cNvPr>
          <p:cNvSpPr/>
          <p:nvPr/>
        </p:nvSpPr>
        <p:spPr>
          <a:xfrm>
            <a:off x="8033921" y="488671"/>
            <a:ext cx="4165284" cy="6119263"/>
          </a:xfrm>
          <a:prstGeom prst="rect">
            <a:avLst/>
          </a:prstGeom>
          <a:solidFill>
            <a:srgbClr val="FBBC0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0428AE40-39DA-0461-9105-170ADE051EC9}"/>
              </a:ext>
            </a:extLst>
          </p:cNvPr>
          <p:cNvSpPr/>
          <p:nvPr/>
        </p:nvSpPr>
        <p:spPr>
          <a:xfrm>
            <a:off x="8331884" y="175178"/>
            <a:ext cx="3654643" cy="54031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6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2AE8A-F5C7-F175-9FC4-CD1944588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4993B9-3035-4D64-FBCB-74B970634D0A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1AD60C-A914-9E77-12E1-F31CF759CAC2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E8A10F-517A-A733-3B79-BCFFF2823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FC53DF-E97D-1B6A-B01E-376AE9AFA0FB}"/>
              </a:ext>
            </a:extLst>
          </p:cNvPr>
          <p:cNvGrpSpPr/>
          <p:nvPr/>
        </p:nvGrpSpPr>
        <p:grpSpPr>
          <a:xfrm>
            <a:off x="351429" y="803193"/>
            <a:ext cx="4768466" cy="583747"/>
            <a:chOff x="477802" y="949165"/>
            <a:chExt cx="4768466" cy="583747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F8B03251-AA37-09C7-23D5-6E0D8CFD81A2}"/>
                </a:ext>
              </a:extLst>
            </p:cNvPr>
            <p:cNvSpPr txBox="1">
              <a:spLocks/>
            </p:cNvSpPr>
            <p:nvPr/>
          </p:nvSpPr>
          <p:spPr>
            <a:xfrm>
              <a:off x="477802" y="949165"/>
              <a:ext cx="4768466" cy="5476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latin typeface="Arial Rounded MT Bold" panose="020F0704030504030204" pitchFamily="34" charset="0"/>
                </a:rPr>
                <a:t>Dataset Overview</a:t>
              </a:r>
              <a:endParaRPr lang="en-ID" sz="40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08FE47-EB5D-4DDC-669B-9E1BB2ACC9EF}"/>
                </a:ext>
              </a:extLst>
            </p:cNvPr>
            <p:cNvCxnSpPr>
              <a:cxnSpLocks/>
            </p:cNvCxnSpPr>
            <p:nvPr/>
          </p:nvCxnSpPr>
          <p:spPr>
            <a:xfrm>
              <a:off x="557767" y="1532912"/>
              <a:ext cx="4466408" cy="0"/>
            </a:xfrm>
            <a:prstGeom prst="line">
              <a:avLst/>
            </a:prstGeom>
            <a:ln w="5715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E98E5B-447F-2DFC-C52D-1F99D8528956}"/>
              </a:ext>
            </a:extLst>
          </p:cNvPr>
          <p:cNvGrpSpPr/>
          <p:nvPr/>
        </p:nvGrpSpPr>
        <p:grpSpPr>
          <a:xfrm>
            <a:off x="321471" y="1592831"/>
            <a:ext cx="6602681" cy="1270976"/>
            <a:chOff x="918565" y="1884271"/>
            <a:chExt cx="6602681" cy="127097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70CBD20B-3C6A-236B-3F48-E987640AC795}"/>
                </a:ext>
              </a:extLst>
            </p:cNvPr>
            <p:cNvSpPr txBox="1">
              <a:spLocks/>
            </p:cNvSpPr>
            <p:nvPr/>
          </p:nvSpPr>
          <p:spPr>
            <a:xfrm>
              <a:off x="1996485" y="2017718"/>
              <a:ext cx="5524761" cy="6145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Raw Data comprises of </a:t>
              </a: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12 CSV files</a:t>
              </a:r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, represent each month bike-share historical data</a:t>
              </a:r>
              <a:endParaRPr lang="en-ID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F12F609-2E5F-430A-77E2-AD4AD0CD7519}"/>
                </a:ext>
              </a:extLst>
            </p:cNvPr>
            <p:cNvGrpSpPr/>
            <p:nvPr/>
          </p:nvGrpSpPr>
          <p:grpSpPr>
            <a:xfrm>
              <a:off x="918565" y="1884271"/>
              <a:ext cx="1270976" cy="1270976"/>
              <a:chOff x="1631150" y="2014331"/>
              <a:chExt cx="1270976" cy="1270976"/>
            </a:xfrm>
          </p:grpSpPr>
          <p:pic>
            <p:nvPicPr>
              <p:cNvPr id="44" name="Graphic 43" descr="Database">
                <a:extLst>
                  <a:ext uri="{FF2B5EF4-FFF2-40B4-BE49-F238E27FC236}">
                    <a16:creationId xmlns:a16="http://schemas.microsoft.com/office/drawing/2014/main" id="{DB50FE77-DDFD-39B8-BD33-F902F12DE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31150" y="2014331"/>
                <a:ext cx="1270976" cy="1270976"/>
              </a:xfrm>
              <a:prstGeom prst="rect">
                <a:avLst/>
              </a:prstGeom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63DFCB2-07B2-A01B-E983-957C558AC487}"/>
                  </a:ext>
                </a:extLst>
              </p:cNvPr>
              <p:cNvGrpSpPr/>
              <p:nvPr/>
            </p:nvGrpSpPr>
            <p:grpSpPr>
              <a:xfrm>
                <a:off x="1631150" y="2076253"/>
                <a:ext cx="391725" cy="323165"/>
                <a:chOff x="1036543" y="2147285"/>
                <a:chExt cx="391725" cy="32316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4C5843C-169A-12C2-6D4A-07ED57E8764F}"/>
                    </a:ext>
                  </a:extLst>
                </p:cNvPr>
                <p:cNvSpPr/>
                <p:nvPr/>
              </p:nvSpPr>
              <p:spPr>
                <a:xfrm>
                  <a:off x="1060123" y="2176590"/>
                  <a:ext cx="275987" cy="275987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946A7A-7870-A7A2-6645-5B985662884E}"/>
                    </a:ext>
                  </a:extLst>
                </p:cNvPr>
                <p:cNvSpPr txBox="1"/>
                <p:nvPr/>
              </p:nvSpPr>
              <p:spPr>
                <a:xfrm>
                  <a:off x="1036543" y="2147285"/>
                  <a:ext cx="39172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1.</a:t>
                  </a:r>
                  <a:endParaRPr lang="en-ID" sz="15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DFD713-1249-56C7-9FD6-557AB6BE2F03}"/>
              </a:ext>
            </a:extLst>
          </p:cNvPr>
          <p:cNvGrpSpPr/>
          <p:nvPr/>
        </p:nvGrpSpPr>
        <p:grpSpPr>
          <a:xfrm>
            <a:off x="310414" y="2846369"/>
            <a:ext cx="6772336" cy="1270976"/>
            <a:chOff x="2869504" y="3149302"/>
            <a:chExt cx="6772336" cy="1270976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91E0672C-6727-EE25-64B0-5A42D67085C0}"/>
                </a:ext>
              </a:extLst>
            </p:cNvPr>
            <p:cNvSpPr txBox="1">
              <a:spLocks/>
            </p:cNvSpPr>
            <p:nvPr/>
          </p:nvSpPr>
          <p:spPr>
            <a:xfrm>
              <a:off x="4016075" y="3537463"/>
              <a:ext cx="5625765" cy="5629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Size of the raw data is </a:t>
              </a: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1,01 Giga-Byte</a:t>
              </a:r>
              <a:endParaRPr lang="en-ID" sz="25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D3DA74A-FE27-98D3-05E3-C5478E0CC08C}"/>
                </a:ext>
              </a:extLst>
            </p:cNvPr>
            <p:cNvGrpSpPr/>
            <p:nvPr/>
          </p:nvGrpSpPr>
          <p:grpSpPr>
            <a:xfrm>
              <a:off x="2869504" y="3149302"/>
              <a:ext cx="1294481" cy="1270976"/>
              <a:chOff x="1952183" y="3190379"/>
              <a:chExt cx="1294481" cy="1270976"/>
            </a:xfrm>
          </p:grpSpPr>
          <p:pic>
            <p:nvPicPr>
              <p:cNvPr id="47" name="Graphic 46" descr="Box">
                <a:extLst>
                  <a:ext uri="{FF2B5EF4-FFF2-40B4-BE49-F238E27FC236}">
                    <a16:creationId xmlns:a16="http://schemas.microsoft.com/office/drawing/2014/main" id="{AA566672-C24F-C295-C4CE-E38BF04E8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75688" y="3190379"/>
                <a:ext cx="1270976" cy="1270976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927AFB9-9F22-75D7-F859-924FCD4B00C7}"/>
                  </a:ext>
                </a:extLst>
              </p:cNvPr>
              <p:cNvGrpSpPr/>
              <p:nvPr/>
            </p:nvGrpSpPr>
            <p:grpSpPr>
              <a:xfrm>
                <a:off x="1952183" y="3357622"/>
                <a:ext cx="391725" cy="323165"/>
                <a:chOff x="1036543" y="2147285"/>
                <a:chExt cx="391725" cy="323165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3C14A1C-298B-92B0-0920-91C7022B19B1}"/>
                    </a:ext>
                  </a:extLst>
                </p:cNvPr>
                <p:cNvSpPr/>
                <p:nvPr/>
              </p:nvSpPr>
              <p:spPr>
                <a:xfrm>
                  <a:off x="1060123" y="2176590"/>
                  <a:ext cx="275987" cy="275987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E7CB1B5-917B-3DD7-D920-7C6DFD450D4B}"/>
                    </a:ext>
                  </a:extLst>
                </p:cNvPr>
                <p:cNvSpPr txBox="1"/>
                <p:nvPr/>
              </p:nvSpPr>
              <p:spPr>
                <a:xfrm>
                  <a:off x="1036543" y="2147285"/>
                  <a:ext cx="39172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2.</a:t>
                  </a:r>
                  <a:endParaRPr lang="en-ID" sz="15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BEE7A2-8D59-0FE6-DE75-737B1BACE460}"/>
              </a:ext>
            </a:extLst>
          </p:cNvPr>
          <p:cNvGrpSpPr/>
          <p:nvPr/>
        </p:nvGrpSpPr>
        <p:grpSpPr>
          <a:xfrm>
            <a:off x="310414" y="4107122"/>
            <a:ext cx="6273557" cy="1166672"/>
            <a:chOff x="4681579" y="4502432"/>
            <a:chExt cx="6273557" cy="116667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832A25-8020-B0CF-30BE-07830BCC2483}"/>
                </a:ext>
              </a:extLst>
            </p:cNvPr>
            <p:cNvSpPr txBox="1"/>
            <p:nvPr/>
          </p:nvSpPr>
          <p:spPr>
            <a:xfrm>
              <a:off x="6009830" y="4654881"/>
              <a:ext cx="4945306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Raw Data comprises of </a:t>
              </a: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5,901,463 </a:t>
              </a:r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rows, and</a:t>
              </a: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 13 </a:t>
              </a:r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columns</a:t>
              </a:r>
              <a:endParaRPr lang="en-ID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0BDE04E-E522-AA8C-8DCF-AB4B4AB0871E}"/>
                </a:ext>
              </a:extLst>
            </p:cNvPr>
            <p:cNvGrpSpPr/>
            <p:nvPr/>
          </p:nvGrpSpPr>
          <p:grpSpPr>
            <a:xfrm>
              <a:off x="4681579" y="4502432"/>
              <a:ext cx="1267128" cy="1166672"/>
              <a:chOff x="3315889" y="4374032"/>
              <a:chExt cx="1267128" cy="1166672"/>
            </a:xfrm>
          </p:grpSpPr>
          <p:pic>
            <p:nvPicPr>
              <p:cNvPr id="25" name="Graphic 24" descr="Table">
                <a:extLst>
                  <a:ext uri="{FF2B5EF4-FFF2-40B4-BE49-F238E27FC236}">
                    <a16:creationId xmlns:a16="http://schemas.microsoft.com/office/drawing/2014/main" id="{AD0D7356-A3F0-B8CD-9BA1-6149E3BE0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16345" y="4374032"/>
                <a:ext cx="1166672" cy="1166672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FA5D993-B3FC-0E2A-6F5A-464C533E25EC}"/>
                  </a:ext>
                </a:extLst>
              </p:cNvPr>
              <p:cNvGrpSpPr/>
              <p:nvPr/>
            </p:nvGrpSpPr>
            <p:grpSpPr>
              <a:xfrm>
                <a:off x="3315889" y="4405085"/>
                <a:ext cx="391725" cy="323165"/>
                <a:chOff x="1036543" y="2147285"/>
                <a:chExt cx="391725" cy="32316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09524C33-5579-2B85-344C-5475FE22F8C2}"/>
                    </a:ext>
                  </a:extLst>
                </p:cNvPr>
                <p:cNvSpPr/>
                <p:nvPr/>
              </p:nvSpPr>
              <p:spPr>
                <a:xfrm>
                  <a:off x="1060123" y="2176590"/>
                  <a:ext cx="275987" cy="275987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53FC382-426F-DA45-C0A5-67A1EA9FFDB1}"/>
                    </a:ext>
                  </a:extLst>
                </p:cNvPr>
                <p:cNvSpPr txBox="1"/>
                <p:nvPr/>
              </p:nvSpPr>
              <p:spPr>
                <a:xfrm>
                  <a:off x="1036543" y="2147285"/>
                  <a:ext cx="39172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3.</a:t>
                  </a:r>
                  <a:endParaRPr lang="en-ID" sz="15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4B805DE-4E60-F3E1-0B64-74C20C8CA2E0}"/>
              </a:ext>
            </a:extLst>
          </p:cNvPr>
          <p:cNvGrpSpPr/>
          <p:nvPr/>
        </p:nvGrpSpPr>
        <p:grpSpPr>
          <a:xfrm>
            <a:off x="7578966" y="982514"/>
            <a:ext cx="4613033" cy="1072030"/>
            <a:chOff x="7785383" y="715090"/>
            <a:chExt cx="4613033" cy="107203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2C4CC6C-883F-4D53-4215-C710214CC8A7}"/>
                </a:ext>
              </a:extLst>
            </p:cNvPr>
            <p:cNvSpPr/>
            <p:nvPr/>
          </p:nvSpPr>
          <p:spPr>
            <a:xfrm>
              <a:off x="8240337" y="715090"/>
              <a:ext cx="4158079" cy="1072030"/>
            </a:xfrm>
            <a:prstGeom prst="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E7E79A7-6C38-4F99-D98A-39940158B060}"/>
                </a:ext>
              </a:extLst>
            </p:cNvPr>
            <p:cNvSpPr/>
            <p:nvPr/>
          </p:nvSpPr>
          <p:spPr>
            <a:xfrm>
              <a:off x="7785383" y="816748"/>
              <a:ext cx="860535" cy="860535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468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1031E38-3EC7-91EE-E9D2-105A4945CFE3}"/>
                </a:ext>
              </a:extLst>
            </p:cNvPr>
            <p:cNvSpPr txBox="1"/>
            <p:nvPr/>
          </p:nvSpPr>
          <p:spPr>
            <a:xfrm>
              <a:off x="8766163" y="792545"/>
              <a:ext cx="121878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Time Data</a:t>
              </a:r>
              <a:endParaRPr lang="en-ID" sz="25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37DA48A-609B-F1F5-B4DA-EE16BAE1219B}"/>
                </a:ext>
              </a:extLst>
            </p:cNvPr>
            <p:cNvSpPr txBox="1"/>
            <p:nvPr/>
          </p:nvSpPr>
          <p:spPr>
            <a:xfrm>
              <a:off x="10105189" y="946806"/>
              <a:ext cx="17595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Started_Time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Ended_Time</a:t>
              </a:r>
              <a:endParaRPr lang="en-ID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FFC0EC-D2C7-C0B0-FF52-A334F9018F4C}"/>
                </a:ext>
              </a:extLst>
            </p:cNvPr>
            <p:cNvSpPr txBox="1"/>
            <p:nvPr/>
          </p:nvSpPr>
          <p:spPr>
            <a:xfrm>
              <a:off x="7874701" y="715090"/>
              <a:ext cx="6963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4685F4"/>
                  </a:solidFill>
                  <a:latin typeface="Arial Rounded MT Bold" panose="020F0704030504030204" pitchFamily="34" charset="0"/>
                </a:rPr>
                <a:t>1</a:t>
              </a:r>
              <a:endParaRPr lang="en-ID" sz="6000" dirty="0">
                <a:solidFill>
                  <a:srgbClr val="4685F4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149D272-C85F-F3CE-AA06-9A2D6536BFE7}"/>
              </a:ext>
            </a:extLst>
          </p:cNvPr>
          <p:cNvGrpSpPr/>
          <p:nvPr/>
        </p:nvGrpSpPr>
        <p:grpSpPr>
          <a:xfrm>
            <a:off x="7586171" y="2250772"/>
            <a:ext cx="4605828" cy="1125651"/>
            <a:chOff x="7792588" y="1953472"/>
            <a:chExt cx="4605828" cy="1125651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6DA96B2-410C-D56D-16FB-F4697F7A4791}"/>
                </a:ext>
              </a:extLst>
            </p:cNvPr>
            <p:cNvSpPr/>
            <p:nvPr/>
          </p:nvSpPr>
          <p:spPr>
            <a:xfrm>
              <a:off x="8240337" y="1953472"/>
              <a:ext cx="4158079" cy="1125651"/>
            </a:xfrm>
            <a:prstGeom prst="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D4F2F5D-2B24-18A8-12CC-6F3A7ED4CF9C}"/>
                </a:ext>
              </a:extLst>
            </p:cNvPr>
            <p:cNvSpPr/>
            <p:nvPr/>
          </p:nvSpPr>
          <p:spPr>
            <a:xfrm>
              <a:off x="7792588" y="2097896"/>
              <a:ext cx="860535" cy="860535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468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361A14-A34D-160D-B015-096364A68945}"/>
                </a:ext>
              </a:extLst>
            </p:cNvPr>
            <p:cNvSpPr txBox="1"/>
            <p:nvPr/>
          </p:nvSpPr>
          <p:spPr>
            <a:xfrm>
              <a:off x="8692826" y="2097276"/>
              <a:ext cx="13654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</a:rPr>
                <a:t>Spatial Data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5111792-E189-CB88-6983-BB0C31F639D2}"/>
                </a:ext>
              </a:extLst>
            </p:cNvPr>
            <p:cNvSpPr txBox="1"/>
            <p:nvPr/>
          </p:nvSpPr>
          <p:spPr>
            <a:xfrm>
              <a:off x="10119880" y="1974873"/>
              <a:ext cx="19496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Start_latitude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Start_longitude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End_latitude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End_longitude</a:t>
              </a:r>
              <a:endParaRPr lang="en-ID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228318F-DDED-D4D2-5257-1167287FF87E}"/>
                </a:ext>
              </a:extLst>
            </p:cNvPr>
            <p:cNvSpPr txBox="1"/>
            <p:nvPr/>
          </p:nvSpPr>
          <p:spPr>
            <a:xfrm>
              <a:off x="7914754" y="1994378"/>
              <a:ext cx="6963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4685F4"/>
                  </a:solidFill>
                  <a:latin typeface="Arial Rounded MT Bold" panose="020F0704030504030204" pitchFamily="34" charset="0"/>
                </a:rPr>
                <a:t>2</a:t>
              </a:r>
              <a:endParaRPr lang="en-ID" sz="6000" dirty="0">
                <a:solidFill>
                  <a:srgbClr val="4685F4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928DEAC-D7AB-03B8-2325-C0008C05D621}"/>
              </a:ext>
            </a:extLst>
          </p:cNvPr>
          <p:cNvGrpSpPr/>
          <p:nvPr/>
        </p:nvGrpSpPr>
        <p:grpSpPr>
          <a:xfrm>
            <a:off x="7578964" y="4956296"/>
            <a:ext cx="4613035" cy="1413033"/>
            <a:chOff x="7785381" y="4947127"/>
            <a:chExt cx="4613035" cy="141303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5FCFB05-6EF0-FC1F-DC3C-63F3194E3BBB}"/>
                </a:ext>
              </a:extLst>
            </p:cNvPr>
            <p:cNvSpPr/>
            <p:nvPr/>
          </p:nvSpPr>
          <p:spPr>
            <a:xfrm>
              <a:off x="8240337" y="4947127"/>
              <a:ext cx="4158079" cy="1413033"/>
            </a:xfrm>
            <a:prstGeom prst="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DB5693A-2F3D-8210-35D7-16D32C78F52B}"/>
                </a:ext>
              </a:extLst>
            </p:cNvPr>
            <p:cNvSpPr/>
            <p:nvPr/>
          </p:nvSpPr>
          <p:spPr>
            <a:xfrm>
              <a:off x="7785381" y="5202997"/>
              <a:ext cx="860535" cy="860535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468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AFB01C-D5FE-4980-F0CD-F53DC263D361}"/>
                </a:ext>
              </a:extLst>
            </p:cNvPr>
            <p:cNvSpPr txBox="1"/>
            <p:nvPr/>
          </p:nvSpPr>
          <p:spPr>
            <a:xfrm>
              <a:off x="8818317" y="5188206"/>
              <a:ext cx="11144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</a:rPr>
                <a:t>ID Data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2F004-4B7F-7C63-5D8A-92138D3B872C}"/>
                </a:ext>
              </a:extLst>
            </p:cNvPr>
            <p:cNvSpPr txBox="1"/>
            <p:nvPr/>
          </p:nvSpPr>
          <p:spPr>
            <a:xfrm>
              <a:off x="10119880" y="4976513"/>
              <a:ext cx="21408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Ride_id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Start_station_id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Start_station_name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End_station_id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End_station_name</a:t>
              </a:r>
              <a:endParaRPr lang="en-ID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9674610-50F2-B3DB-5252-9E3973295D03}"/>
                </a:ext>
              </a:extLst>
            </p:cNvPr>
            <p:cNvSpPr txBox="1"/>
            <p:nvPr/>
          </p:nvSpPr>
          <p:spPr>
            <a:xfrm>
              <a:off x="7866752" y="5111262"/>
              <a:ext cx="6963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4685F4"/>
                  </a:solidFill>
                  <a:latin typeface="Arial Rounded MT Bold" panose="020F0704030504030204" pitchFamily="34" charset="0"/>
                </a:rPr>
                <a:t>4</a:t>
              </a:r>
              <a:endParaRPr lang="en-ID" sz="6000" dirty="0">
                <a:solidFill>
                  <a:srgbClr val="4685F4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0907D87-5531-E55E-C0A4-8719E931C8B2}"/>
              </a:ext>
            </a:extLst>
          </p:cNvPr>
          <p:cNvGrpSpPr/>
          <p:nvPr/>
        </p:nvGrpSpPr>
        <p:grpSpPr>
          <a:xfrm>
            <a:off x="7586171" y="3597605"/>
            <a:ext cx="4613034" cy="1143675"/>
            <a:chOff x="7785382" y="3265911"/>
            <a:chExt cx="4613034" cy="114367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E84BEA-57F0-0663-2770-E23D56E6D523}"/>
                </a:ext>
              </a:extLst>
            </p:cNvPr>
            <p:cNvSpPr/>
            <p:nvPr/>
          </p:nvSpPr>
          <p:spPr>
            <a:xfrm>
              <a:off x="8240338" y="3265911"/>
              <a:ext cx="4158078" cy="1143675"/>
            </a:xfrm>
            <a:prstGeom prst="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FCA8CCA-F90C-14B9-602B-3AEB2C5C110F}"/>
                </a:ext>
              </a:extLst>
            </p:cNvPr>
            <p:cNvSpPr/>
            <p:nvPr/>
          </p:nvSpPr>
          <p:spPr>
            <a:xfrm>
              <a:off x="7785382" y="3417692"/>
              <a:ext cx="860535" cy="860535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468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C768639-7BB6-4783-83F9-EB3110CDAC14}"/>
                </a:ext>
              </a:extLst>
            </p:cNvPr>
            <p:cNvSpPr txBox="1"/>
            <p:nvPr/>
          </p:nvSpPr>
          <p:spPr>
            <a:xfrm>
              <a:off x="8579704" y="3390031"/>
              <a:ext cx="15917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Category</a:t>
              </a:r>
              <a:r>
                <a:rPr lang="en-US" sz="2500" dirty="0">
                  <a:solidFill>
                    <a:schemeClr val="bg1"/>
                  </a:solidFill>
                </a:rPr>
                <a:t> </a:t>
              </a:r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Data</a:t>
              </a:r>
              <a:endParaRPr lang="en-ID" sz="25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B6DA154-C26A-1BF2-8939-782E93F64A5C}"/>
                </a:ext>
              </a:extLst>
            </p:cNvPr>
            <p:cNvSpPr txBox="1"/>
            <p:nvPr/>
          </p:nvSpPr>
          <p:spPr>
            <a:xfrm>
              <a:off x="10119880" y="3543919"/>
              <a:ext cx="1949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Rideable_type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Payment_type</a:t>
              </a:r>
              <a:endParaRPr lang="en-ID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253518C-C42C-7AEC-D706-C8ACC8F0AB23}"/>
                </a:ext>
              </a:extLst>
            </p:cNvPr>
            <p:cNvSpPr txBox="1"/>
            <p:nvPr/>
          </p:nvSpPr>
          <p:spPr>
            <a:xfrm>
              <a:off x="7902541" y="3332686"/>
              <a:ext cx="6963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4685F4"/>
                  </a:solidFill>
                  <a:latin typeface="Arial Rounded MT Bold" panose="020F0704030504030204" pitchFamily="34" charset="0"/>
                </a:rPr>
                <a:t>3</a:t>
              </a:r>
              <a:endParaRPr lang="en-ID" sz="6000" dirty="0">
                <a:solidFill>
                  <a:srgbClr val="4685F4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08" name="Title 1">
            <a:extLst>
              <a:ext uri="{FF2B5EF4-FFF2-40B4-BE49-F238E27FC236}">
                <a16:creationId xmlns:a16="http://schemas.microsoft.com/office/drawing/2014/main" id="{DC350AB3-B826-E678-3BF1-F136338D566A}"/>
              </a:ext>
            </a:extLst>
          </p:cNvPr>
          <p:cNvSpPr txBox="1">
            <a:spLocks/>
          </p:cNvSpPr>
          <p:nvPr/>
        </p:nvSpPr>
        <p:spPr>
          <a:xfrm>
            <a:off x="8331884" y="181123"/>
            <a:ext cx="3736232" cy="547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rgbClr val="4685F4"/>
                </a:solidFill>
                <a:latin typeface="Arial Rounded MT Bold" panose="020F0704030504030204" pitchFamily="34" charset="0"/>
              </a:rPr>
              <a:t>Raw Data Composition</a:t>
            </a:r>
            <a:endParaRPr lang="en-ID" sz="2500" dirty="0">
              <a:solidFill>
                <a:srgbClr val="4685F4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804BD3-ADA1-237B-6173-E3F09B27BEF7}"/>
              </a:ext>
            </a:extLst>
          </p:cNvPr>
          <p:cNvGrpSpPr/>
          <p:nvPr/>
        </p:nvGrpSpPr>
        <p:grpSpPr>
          <a:xfrm>
            <a:off x="-1154485" y="5505284"/>
            <a:ext cx="3551046" cy="829038"/>
            <a:chOff x="1004979" y="5684765"/>
            <a:chExt cx="3551046" cy="82903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14E6199-1ECD-70E1-C79C-2F35861F86AF}"/>
                </a:ext>
              </a:extLst>
            </p:cNvPr>
            <p:cNvSpPr/>
            <p:nvPr/>
          </p:nvSpPr>
          <p:spPr>
            <a:xfrm>
              <a:off x="1004979" y="5684765"/>
              <a:ext cx="3551046" cy="82903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8FDF032B-3AEE-6DD2-C371-68DFA5723760}"/>
                </a:ext>
              </a:extLst>
            </p:cNvPr>
            <p:cNvSpPr txBox="1">
              <a:spLocks/>
            </p:cNvSpPr>
            <p:nvPr/>
          </p:nvSpPr>
          <p:spPr>
            <a:xfrm>
              <a:off x="3107831" y="5877014"/>
              <a:ext cx="1365964" cy="4255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u="sng" dirty="0">
                  <a:solidFill>
                    <a:srgbClr val="00B0F0"/>
                  </a:solidFill>
                  <a:latin typeface="Arial Rounded MT Bold" panose="020F0704030504030204" pitchFamily="34" charset="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Raw Data</a:t>
              </a:r>
              <a:endParaRPr lang="en-ID" sz="2000" u="sng" dirty="0">
                <a:solidFill>
                  <a:srgbClr val="00B0F0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1C2EB6-828A-69DC-0752-1396E0AD2BF0}"/>
                </a:ext>
              </a:extLst>
            </p:cNvPr>
            <p:cNvGrpSpPr/>
            <p:nvPr/>
          </p:nvGrpSpPr>
          <p:grpSpPr>
            <a:xfrm>
              <a:off x="2415878" y="5755984"/>
              <a:ext cx="648000" cy="648000"/>
              <a:chOff x="11006596" y="1470197"/>
              <a:chExt cx="648000" cy="648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E2657D9-9627-6E58-AA99-01FC64E81033}"/>
                  </a:ext>
                </a:extLst>
              </p:cNvPr>
              <p:cNvSpPr/>
              <p:nvPr/>
            </p:nvSpPr>
            <p:spPr>
              <a:xfrm>
                <a:off x="11006596" y="1470197"/>
                <a:ext cx="648000" cy="648000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29" name="Graphic 28" descr="Database">
                <a:extLst>
                  <a:ext uri="{FF2B5EF4-FFF2-40B4-BE49-F238E27FC236}">
                    <a16:creationId xmlns:a16="http://schemas.microsoft.com/office/drawing/2014/main" id="{E49AAD7D-918B-2EFB-023D-BE15299A3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060596" y="1524197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A0397D8-9601-A10A-2A40-341980449014}"/>
              </a:ext>
            </a:extLst>
          </p:cNvPr>
          <p:cNvGrpSpPr/>
          <p:nvPr/>
        </p:nvGrpSpPr>
        <p:grpSpPr>
          <a:xfrm>
            <a:off x="11630451" y="6413716"/>
            <a:ext cx="447825" cy="1314657"/>
            <a:chOff x="11603063" y="6322142"/>
            <a:chExt cx="447825" cy="131465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F6BFB5-8F7A-CD5E-D0D4-DB574C7E7C2D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9915D5A-8E54-3E14-677B-29846641CA96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Flowchart: Terminator 39">
                <a:extLst>
                  <a:ext uri="{FF2B5EF4-FFF2-40B4-BE49-F238E27FC236}">
                    <a16:creationId xmlns:a16="http://schemas.microsoft.com/office/drawing/2014/main" id="{F7CCA43B-838A-85A5-7324-CAA3362C062F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4685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D8C391-CB86-6558-55F1-197EB3482A52}"/>
                </a:ext>
              </a:extLst>
            </p:cNvPr>
            <p:cNvSpPr txBox="1"/>
            <p:nvPr/>
          </p:nvSpPr>
          <p:spPr>
            <a:xfrm>
              <a:off x="11608435" y="6372559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93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721BE01-892D-2B85-FBAC-38B973566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3312CE-97C6-1E91-F8A5-6F2F1BC6864F}"/>
              </a:ext>
            </a:extLst>
          </p:cNvPr>
          <p:cNvSpPr/>
          <p:nvPr/>
        </p:nvSpPr>
        <p:spPr>
          <a:xfrm>
            <a:off x="9511578" y="0"/>
            <a:ext cx="2049864" cy="6858000"/>
          </a:xfrm>
          <a:prstGeom prst="rect">
            <a:avLst/>
          </a:prstGeom>
          <a:solidFill>
            <a:srgbClr val="FBBC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59002-1306-CB3A-EFDB-3364304B95E4}"/>
              </a:ext>
            </a:extLst>
          </p:cNvPr>
          <p:cNvSpPr txBox="1">
            <a:spLocks/>
          </p:cNvSpPr>
          <p:nvPr/>
        </p:nvSpPr>
        <p:spPr>
          <a:xfrm>
            <a:off x="10250706" y="1281012"/>
            <a:ext cx="568926" cy="4978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PROCESS</a:t>
            </a:r>
            <a:endParaRPr lang="en-ID" sz="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266B59-E6E2-D281-8221-DD20723AFB45}"/>
              </a:ext>
            </a:extLst>
          </p:cNvPr>
          <p:cNvGrpSpPr/>
          <p:nvPr/>
        </p:nvGrpSpPr>
        <p:grpSpPr>
          <a:xfrm>
            <a:off x="10323843" y="705460"/>
            <a:ext cx="422652" cy="461808"/>
            <a:chOff x="10209435" y="2041970"/>
            <a:chExt cx="422652" cy="4618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0C2007-1B6B-45A2-70E1-CEE092F1F16B}"/>
                </a:ext>
              </a:extLst>
            </p:cNvPr>
            <p:cNvSpPr/>
            <p:nvPr/>
          </p:nvSpPr>
          <p:spPr>
            <a:xfrm>
              <a:off x="10209435" y="2081125"/>
              <a:ext cx="422652" cy="422653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37CF8E-DC45-B9DD-AE2B-E21A3BF0F748}"/>
                </a:ext>
              </a:extLst>
            </p:cNvPr>
            <p:cNvSpPr txBox="1"/>
            <p:nvPr/>
          </p:nvSpPr>
          <p:spPr>
            <a:xfrm>
              <a:off x="10226450" y="2041970"/>
              <a:ext cx="291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3</a:t>
              </a:r>
              <a:endParaRPr lang="en-ID" sz="2400" b="1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A91BFC2-9D52-4882-2182-2D31E6449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B88D23-4430-6B36-4E10-D836D10F4879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F0A43B-C9CD-0015-4C28-6E3E1859B436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4153F20-B522-5D0E-C125-138534AEB8E3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3DBB8-C640-FF7B-69E0-814DE76ED384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226C12B-F3C9-0F83-551B-C0A128A0D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60132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Rectangle: Rounded Corners 1126">
            <a:extLst>
              <a:ext uri="{FF2B5EF4-FFF2-40B4-BE49-F238E27FC236}">
                <a16:creationId xmlns:a16="http://schemas.microsoft.com/office/drawing/2014/main" id="{E7A4E914-6635-3E23-A423-430B4D703AB9}"/>
              </a:ext>
            </a:extLst>
          </p:cNvPr>
          <p:cNvSpPr/>
          <p:nvPr/>
        </p:nvSpPr>
        <p:spPr>
          <a:xfrm>
            <a:off x="9634761" y="205015"/>
            <a:ext cx="3790690" cy="8290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74F0F9-879F-8E45-65C3-AF759F117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A46227-F07B-0EE4-D430-3843A724CF67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6AC8D2-3D14-FBA7-1D36-256BFC2B6D0E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D43574-F7BB-3B7D-0C57-5E2E14321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814C69-8E9A-2C7B-A201-403B43AF0567}"/>
              </a:ext>
            </a:extLst>
          </p:cNvPr>
          <p:cNvSpPr txBox="1"/>
          <p:nvPr/>
        </p:nvSpPr>
        <p:spPr>
          <a:xfrm>
            <a:off x="10426621" y="250202"/>
            <a:ext cx="203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Cleaning data was done by using Microsoft Excel</a:t>
            </a: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F450B237-3603-77F6-C8AD-A91A018E3158}"/>
              </a:ext>
            </a:extLst>
          </p:cNvPr>
          <p:cNvGrpSpPr/>
          <p:nvPr/>
        </p:nvGrpSpPr>
        <p:grpSpPr>
          <a:xfrm>
            <a:off x="215436" y="604053"/>
            <a:ext cx="6281965" cy="680170"/>
            <a:chOff x="301590" y="789898"/>
            <a:chExt cx="6281965" cy="68017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00A52C4A-3A06-9E94-4E75-0EE0FD340210}"/>
                </a:ext>
              </a:extLst>
            </p:cNvPr>
            <p:cNvSpPr txBox="1">
              <a:spLocks/>
            </p:cNvSpPr>
            <p:nvPr/>
          </p:nvSpPr>
          <p:spPr>
            <a:xfrm>
              <a:off x="301590" y="789898"/>
              <a:ext cx="6281965" cy="6801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latin typeface="Arial Rounded MT Bold" panose="020F0704030504030204" pitchFamily="34" charset="0"/>
                </a:rPr>
                <a:t>DATA CLEANING STEPS</a:t>
              </a:r>
              <a:endParaRPr lang="en-ID" sz="40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BBE43-204F-817F-B4E6-A73572A1B195}"/>
                </a:ext>
              </a:extLst>
            </p:cNvPr>
            <p:cNvCxnSpPr>
              <a:cxnSpLocks/>
            </p:cNvCxnSpPr>
            <p:nvPr/>
          </p:nvCxnSpPr>
          <p:spPr>
            <a:xfrm>
              <a:off x="431394" y="1386940"/>
              <a:ext cx="5868922" cy="0"/>
            </a:xfrm>
            <a:prstGeom prst="line">
              <a:avLst/>
            </a:prstGeom>
            <a:ln w="57150" cap="rnd">
              <a:solidFill>
                <a:srgbClr val="FBBC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DBD056AD-9A42-9A7D-0C1C-F9609253E906}"/>
              </a:ext>
            </a:extLst>
          </p:cNvPr>
          <p:cNvGrpSpPr/>
          <p:nvPr/>
        </p:nvGrpSpPr>
        <p:grpSpPr>
          <a:xfrm>
            <a:off x="477802" y="1737393"/>
            <a:ext cx="10512380" cy="4420682"/>
            <a:chOff x="1798520" y="1627390"/>
            <a:chExt cx="10512380" cy="4420682"/>
          </a:xfrm>
        </p:grpSpPr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0A1C2D23-C235-82E8-61AE-956A0B823374}"/>
                </a:ext>
              </a:extLst>
            </p:cNvPr>
            <p:cNvGrpSpPr/>
            <p:nvPr/>
          </p:nvGrpSpPr>
          <p:grpSpPr>
            <a:xfrm>
              <a:off x="1798520" y="2695432"/>
              <a:ext cx="9500555" cy="2134532"/>
              <a:chOff x="1123441" y="2301574"/>
              <a:chExt cx="9500555" cy="213453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897508BE-0049-DF4C-BE39-3F5CE5F978A4}"/>
                  </a:ext>
                </a:extLst>
              </p:cNvPr>
              <p:cNvGrpSpPr/>
              <p:nvPr/>
            </p:nvGrpSpPr>
            <p:grpSpPr>
              <a:xfrm>
                <a:off x="8636460" y="2304992"/>
                <a:ext cx="1987536" cy="2117692"/>
                <a:chOff x="1515996" y="9287659"/>
                <a:chExt cx="1987536" cy="2117692"/>
              </a:xfrm>
              <a:solidFill>
                <a:srgbClr val="EA4335"/>
              </a:solidFill>
            </p:grpSpPr>
            <p:sp>
              <p:nvSpPr>
                <p:cNvPr id="1028" name="Arrow: Chevron 1027">
                  <a:extLst>
                    <a:ext uri="{FF2B5EF4-FFF2-40B4-BE49-F238E27FC236}">
                      <a16:creationId xmlns:a16="http://schemas.microsoft.com/office/drawing/2014/main" id="{A09503C4-4706-2E79-23DF-F8CE2F4DDCEF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9" name="Arrow: Pentagon 1028">
                  <a:extLst>
                    <a:ext uri="{FF2B5EF4-FFF2-40B4-BE49-F238E27FC236}">
                      <a16:creationId xmlns:a16="http://schemas.microsoft.com/office/drawing/2014/main" id="{33256F6D-CDA9-F956-E16E-3354F569C6E8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0" name="Parallelogram 1029">
                  <a:extLst>
                    <a:ext uri="{FF2B5EF4-FFF2-40B4-BE49-F238E27FC236}">
                      <a16:creationId xmlns:a16="http://schemas.microsoft.com/office/drawing/2014/main" id="{28D82504-3B40-05A9-C7BC-8614C6038701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1" name="Parallelogram 1030">
                  <a:extLst>
                    <a:ext uri="{FF2B5EF4-FFF2-40B4-BE49-F238E27FC236}">
                      <a16:creationId xmlns:a16="http://schemas.microsoft.com/office/drawing/2014/main" id="{7E3F93CA-AFBC-D43F-4CD3-192B76D390AC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1ACCD891-7868-D030-D664-5E9F73C99193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3BD2AF5A-D8D2-BE72-31F8-75BDBEE28DED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4" name="Rectangle 1033">
                  <a:extLst>
                    <a:ext uri="{FF2B5EF4-FFF2-40B4-BE49-F238E27FC236}">
                      <a16:creationId xmlns:a16="http://schemas.microsoft.com/office/drawing/2014/main" id="{035B40AA-06B0-10C6-776B-78C6B6855D8E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9F372887-FF46-EBD3-4D3A-54B8DF35B64B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088F153-1B57-1BD4-E051-255065E104BC}"/>
                  </a:ext>
                </a:extLst>
              </p:cNvPr>
              <p:cNvGrpSpPr/>
              <p:nvPr/>
            </p:nvGrpSpPr>
            <p:grpSpPr>
              <a:xfrm>
                <a:off x="7138658" y="2301574"/>
                <a:ext cx="1987536" cy="2117692"/>
                <a:chOff x="1515996" y="9287659"/>
                <a:chExt cx="1987536" cy="2117692"/>
              </a:xfrm>
              <a:solidFill>
                <a:srgbClr val="4685F4"/>
              </a:solidFill>
            </p:grpSpPr>
            <p:sp>
              <p:nvSpPr>
                <p:cNvPr id="122" name="Arrow: Chevron 121">
                  <a:extLst>
                    <a:ext uri="{FF2B5EF4-FFF2-40B4-BE49-F238E27FC236}">
                      <a16:creationId xmlns:a16="http://schemas.microsoft.com/office/drawing/2014/main" id="{722C085D-A128-F896-F307-90CE5D95719D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Arrow: Pentagon 122">
                  <a:extLst>
                    <a:ext uri="{FF2B5EF4-FFF2-40B4-BE49-F238E27FC236}">
                      <a16:creationId xmlns:a16="http://schemas.microsoft.com/office/drawing/2014/main" id="{499F2CA9-611C-85F1-B404-4472B842D1B9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4" name="Parallelogram 123">
                  <a:extLst>
                    <a:ext uri="{FF2B5EF4-FFF2-40B4-BE49-F238E27FC236}">
                      <a16:creationId xmlns:a16="http://schemas.microsoft.com/office/drawing/2014/main" id="{27DCD8B5-1A4C-0E39-0C65-B2C8B9F16ADD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5" name="Parallelogram 124">
                  <a:extLst>
                    <a:ext uri="{FF2B5EF4-FFF2-40B4-BE49-F238E27FC236}">
                      <a16:creationId xmlns:a16="http://schemas.microsoft.com/office/drawing/2014/main" id="{BB32A577-4750-D43E-3F0C-60152774CAD6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6BA6AD42-3F54-2BE2-934B-B9EDDF671CC3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D31DD907-EAD2-7192-0B1C-00FA9D1E6AAF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id="{17F93D6B-2937-E0B3-99DD-C65BF3D5DC82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42EED0C7-8D39-94C1-E2C0-6DC87CE0F016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2CE4D3FC-89FF-8EDE-04C1-8182DAB18A31}"/>
                  </a:ext>
                </a:extLst>
              </p:cNvPr>
              <p:cNvGrpSpPr/>
              <p:nvPr/>
            </p:nvGrpSpPr>
            <p:grpSpPr>
              <a:xfrm>
                <a:off x="5629937" y="2301574"/>
                <a:ext cx="1987536" cy="2117692"/>
                <a:chOff x="1515996" y="9287659"/>
                <a:chExt cx="1987536" cy="2117692"/>
              </a:xfrm>
              <a:solidFill>
                <a:srgbClr val="34A853"/>
              </a:solidFill>
            </p:grpSpPr>
            <p:sp>
              <p:nvSpPr>
                <p:cNvPr id="113" name="Arrow: Chevron 112">
                  <a:extLst>
                    <a:ext uri="{FF2B5EF4-FFF2-40B4-BE49-F238E27FC236}">
                      <a16:creationId xmlns:a16="http://schemas.microsoft.com/office/drawing/2014/main" id="{7F28874E-A1C5-78AE-8260-B14D4C62C2F5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Arrow: Pentagon 113">
                  <a:extLst>
                    <a:ext uri="{FF2B5EF4-FFF2-40B4-BE49-F238E27FC236}">
                      <a16:creationId xmlns:a16="http://schemas.microsoft.com/office/drawing/2014/main" id="{464049AD-0873-F45C-2AD4-0F20E723AA1F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5" name="Parallelogram 114">
                  <a:extLst>
                    <a:ext uri="{FF2B5EF4-FFF2-40B4-BE49-F238E27FC236}">
                      <a16:creationId xmlns:a16="http://schemas.microsoft.com/office/drawing/2014/main" id="{D2B6460A-32A0-AABC-2EAC-3518754BBECF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6" name="Parallelogram 115">
                  <a:extLst>
                    <a:ext uri="{FF2B5EF4-FFF2-40B4-BE49-F238E27FC236}">
                      <a16:creationId xmlns:a16="http://schemas.microsoft.com/office/drawing/2014/main" id="{F5A195BD-DCEF-CA37-E74F-3B88ABE5F2F0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AFDA4C9A-64C2-543C-13B5-6B304BC2677F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7746CD10-E726-55D8-A539-A3AC393B36B9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788F3499-D056-5FBB-F0B8-70F82DC58858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CECA003-1AFA-1B44-BAB2-F6E646EB11A3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2E99C8EF-6699-0C83-E4CC-4D00E2BC76D8}"/>
                  </a:ext>
                </a:extLst>
              </p:cNvPr>
              <p:cNvGrpSpPr/>
              <p:nvPr/>
            </p:nvGrpSpPr>
            <p:grpSpPr>
              <a:xfrm>
                <a:off x="4124816" y="2311258"/>
                <a:ext cx="1987536" cy="2117692"/>
                <a:chOff x="1515996" y="9287659"/>
                <a:chExt cx="1987536" cy="2117692"/>
              </a:xfrm>
              <a:solidFill>
                <a:srgbClr val="FBBC04"/>
              </a:solidFill>
            </p:grpSpPr>
            <p:sp>
              <p:nvSpPr>
                <p:cNvPr id="104" name="Arrow: Chevron 103">
                  <a:extLst>
                    <a:ext uri="{FF2B5EF4-FFF2-40B4-BE49-F238E27FC236}">
                      <a16:creationId xmlns:a16="http://schemas.microsoft.com/office/drawing/2014/main" id="{61DE8B17-5845-2C79-7BC5-A4C719AC03E4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Arrow: Pentagon 104">
                  <a:extLst>
                    <a:ext uri="{FF2B5EF4-FFF2-40B4-BE49-F238E27FC236}">
                      <a16:creationId xmlns:a16="http://schemas.microsoft.com/office/drawing/2014/main" id="{CA14629A-A49C-70D8-345E-B180BB785B1D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6" name="Parallelogram 105">
                  <a:extLst>
                    <a:ext uri="{FF2B5EF4-FFF2-40B4-BE49-F238E27FC236}">
                      <a16:creationId xmlns:a16="http://schemas.microsoft.com/office/drawing/2014/main" id="{C1537110-F8EC-568D-F6D5-C055EEABF4C9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E9E3D947-549E-0662-BE4F-9C8449130F9D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BD2B9C8-263E-C23A-7CDB-D5D73155AF0B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E2B9FFC3-7D7B-902F-D0CA-4A17922B7BF1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F6A0439-2F90-23DE-0BB7-9D76BC396A5C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03455F3-AB53-DA69-A114-EA81024638BE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3F9417E-12AC-87B5-896C-272804F6D7D8}"/>
                  </a:ext>
                </a:extLst>
              </p:cNvPr>
              <p:cNvGrpSpPr/>
              <p:nvPr/>
            </p:nvGrpSpPr>
            <p:grpSpPr>
              <a:xfrm>
                <a:off x="2622220" y="2313369"/>
                <a:ext cx="1987536" cy="2117692"/>
                <a:chOff x="1515996" y="9287659"/>
                <a:chExt cx="1987536" cy="2117692"/>
              </a:xfrm>
              <a:solidFill>
                <a:srgbClr val="4685F4"/>
              </a:solidFill>
            </p:grpSpPr>
            <p:sp>
              <p:nvSpPr>
                <p:cNvPr id="95" name="Arrow: Chevron 94">
                  <a:extLst>
                    <a:ext uri="{FF2B5EF4-FFF2-40B4-BE49-F238E27FC236}">
                      <a16:creationId xmlns:a16="http://schemas.microsoft.com/office/drawing/2014/main" id="{0C81537F-1C70-95F9-806B-364880A9AC8C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Arrow: Pentagon 95">
                  <a:extLst>
                    <a:ext uri="{FF2B5EF4-FFF2-40B4-BE49-F238E27FC236}">
                      <a16:creationId xmlns:a16="http://schemas.microsoft.com/office/drawing/2014/main" id="{3B7FBD89-DCC2-2165-5268-18B3EC997332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97" name="Parallelogram 96">
                  <a:extLst>
                    <a:ext uri="{FF2B5EF4-FFF2-40B4-BE49-F238E27FC236}">
                      <a16:creationId xmlns:a16="http://schemas.microsoft.com/office/drawing/2014/main" id="{B86751EE-041E-D77F-22B8-1DB372105B22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D39DFBD3-3487-39FD-538B-36D85B570CEB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50BA53B-DD47-A6F9-8036-2CB1842E063D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5B45B38-5DEC-65C9-06A0-C39689F53EAF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CED9AAF-D34F-95C9-5A1C-AA44C5FF9751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AFD3CDC-94F5-603C-4867-60222486BFF0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0536B014-1715-0E24-5F9B-9D37B9C63DF8}"/>
                  </a:ext>
                </a:extLst>
              </p:cNvPr>
              <p:cNvGrpSpPr/>
              <p:nvPr/>
            </p:nvGrpSpPr>
            <p:grpSpPr>
              <a:xfrm>
                <a:off x="1123441" y="2318414"/>
                <a:ext cx="1987536" cy="2117692"/>
                <a:chOff x="1515996" y="9287659"/>
                <a:chExt cx="1987536" cy="2117692"/>
              </a:xfrm>
              <a:solidFill>
                <a:srgbClr val="EA4335"/>
              </a:solidFill>
            </p:grpSpPr>
            <p:sp>
              <p:nvSpPr>
                <p:cNvPr id="73" name="Arrow: Chevron 72">
                  <a:extLst>
                    <a:ext uri="{FF2B5EF4-FFF2-40B4-BE49-F238E27FC236}">
                      <a16:creationId xmlns:a16="http://schemas.microsoft.com/office/drawing/2014/main" id="{805327EC-FAC7-7B26-0CD1-EFA210CA2B76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Arrow: Pentagon 73">
                  <a:extLst>
                    <a:ext uri="{FF2B5EF4-FFF2-40B4-BE49-F238E27FC236}">
                      <a16:creationId xmlns:a16="http://schemas.microsoft.com/office/drawing/2014/main" id="{346DBD23-CE29-99A2-0FEF-24BBD2D11819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75" name="Parallelogram 74">
                  <a:extLst>
                    <a:ext uri="{FF2B5EF4-FFF2-40B4-BE49-F238E27FC236}">
                      <a16:creationId xmlns:a16="http://schemas.microsoft.com/office/drawing/2014/main" id="{ACE0C897-D7F4-F885-D89B-9FB235FA34B1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77" name="Parallelogram 76">
                  <a:extLst>
                    <a:ext uri="{FF2B5EF4-FFF2-40B4-BE49-F238E27FC236}">
                      <a16:creationId xmlns:a16="http://schemas.microsoft.com/office/drawing/2014/main" id="{887F3C8E-3FBC-E8BF-C621-19CADA42DE92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DE64523A-271B-67AA-166D-A08B4BE8176D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D28C2A0-7FD9-C111-D8A2-A92106AA2211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BE4BAF3-FDE0-45DD-DB18-C47E01F00F48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F0B8CE6C-0D3A-982F-4E42-A00514DE40B5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1F497-0588-A905-70D4-0889DF9D0078}"/>
                </a:ext>
              </a:extLst>
            </p:cNvPr>
            <p:cNvSpPr txBox="1"/>
            <p:nvPr/>
          </p:nvSpPr>
          <p:spPr>
            <a:xfrm>
              <a:off x="2263712" y="1739784"/>
              <a:ext cx="23140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Import csv data to Microsoft excel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E90C49-AB6F-4966-9012-8BE41C86F766}"/>
                </a:ext>
              </a:extLst>
            </p:cNvPr>
            <p:cNvSpPr txBox="1"/>
            <p:nvPr/>
          </p:nvSpPr>
          <p:spPr>
            <a:xfrm>
              <a:off x="3784948" y="5212629"/>
              <a:ext cx="2488578" cy="60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Adjust time data and spatial data format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029A1F-4EE3-29EF-F9E4-4F698CFCB982}"/>
                </a:ext>
              </a:extLst>
            </p:cNvPr>
            <p:cNvSpPr txBox="1"/>
            <p:nvPr/>
          </p:nvSpPr>
          <p:spPr>
            <a:xfrm>
              <a:off x="6595071" y="5238906"/>
              <a:ext cx="1576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Check blank value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4EE233-8236-AF16-999C-5F5C71A65752}"/>
                </a:ext>
              </a:extLst>
            </p:cNvPr>
            <p:cNvSpPr txBox="1"/>
            <p:nvPr/>
          </p:nvSpPr>
          <p:spPr>
            <a:xfrm>
              <a:off x="8165699" y="1732222"/>
              <a:ext cx="22514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Check spelling for category data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AEA7B4-1CB6-F8D2-61A6-DEFC1B7160B6}"/>
                </a:ext>
              </a:extLst>
            </p:cNvPr>
            <p:cNvSpPr txBox="1"/>
            <p:nvPr/>
          </p:nvSpPr>
          <p:spPr>
            <a:xfrm>
              <a:off x="9677401" y="5217075"/>
              <a:ext cx="2633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Create column “started days name” and “duration”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09DF58-EE3D-6A65-2A71-21C9107EA47C}"/>
                </a:ext>
              </a:extLst>
            </p:cNvPr>
            <p:cNvSpPr txBox="1"/>
            <p:nvPr/>
          </p:nvSpPr>
          <p:spPr>
            <a:xfrm>
              <a:off x="5126284" y="1743909"/>
              <a:ext cx="20498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Check data duplication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E53302B7-990D-3FB9-94ED-B5FBD91698EF}"/>
                </a:ext>
              </a:extLst>
            </p:cNvPr>
            <p:cNvSpPr/>
            <p:nvPr/>
          </p:nvSpPr>
          <p:spPr>
            <a:xfrm>
              <a:off x="2468218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0941F36A-895E-4C69-C4CE-F84186B5EDE0}"/>
                </a:ext>
              </a:extLst>
            </p:cNvPr>
            <p:cNvSpPr/>
            <p:nvPr/>
          </p:nvSpPr>
          <p:spPr>
            <a:xfrm>
              <a:off x="4035831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6B5EE072-D0D9-FCB0-965E-D25DDAB43808}"/>
                </a:ext>
              </a:extLst>
            </p:cNvPr>
            <p:cNvSpPr/>
            <p:nvPr/>
          </p:nvSpPr>
          <p:spPr>
            <a:xfrm>
              <a:off x="5553226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1450D959-0F7C-8C95-D18F-56C2AFFB1E7B}"/>
                </a:ext>
              </a:extLst>
            </p:cNvPr>
            <p:cNvSpPr/>
            <p:nvPr/>
          </p:nvSpPr>
          <p:spPr>
            <a:xfrm>
              <a:off x="7028130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C0B44DE7-47C3-AEC5-2A7B-C06C593D048B}"/>
                </a:ext>
              </a:extLst>
            </p:cNvPr>
            <p:cNvSpPr/>
            <p:nvPr/>
          </p:nvSpPr>
          <p:spPr>
            <a:xfrm>
              <a:off x="8501365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0F9A66E4-9D73-03C9-1CE7-26FCBDE6E992}"/>
                </a:ext>
              </a:extLst>
            </p:cNvPr>
            <p:cNvSpPr/>
            <p:nvPr/>
          </p:nvSpPr>
          <p:spPr>
            <a:xfrm>
              <a:off x="10029843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DC163155-49EC-8153-D258-A29BA089DE14}"/>
                </a:ext>
              </a:extLst>
            </p:cNvPr>
            <p:cNvGrpSpPr/>
            <p:nvPr/>
          </p:nvGrpSpPr>
          <p:grpSpPr>
            <a:xfrm>
              <a:off x="2013098" y="1661760"/>
              <a:ext cx="260224" cy="949360"/>
              <a:chOff x="2013098" y="1661760"/>
              <a:chExt cx="260224" cy="94936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39B2378B-6C96-10A5-3BF4-770DC4D5C1F5}"/>
                  </a:ext>
                </a:extLst>
              </p:cNvPr>
              <p:cNvSpPr/>
              <p:nvPr/>
            </p:nvSpPr>
            <p:spPr>
              <a:xfrm>
                <a:off x="2013098" y="1661760"/>
                <a:ext cx="260224" cy="260224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E8BB5557-09C6-2213-F7ED-9D7490AB47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7664" y="1791872"/>
                <a:ext cx="0" cy="819248"/>
              </a:xfrm>
              <a:prstGeom prst="line">
                <a:avLst/>
              </a:prstGeom>
              <a:ln w="3175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2" name="Group 1121">
              <a:extLst>
                <a:ext uri="{FF2B5EF4-FFF2-40B4-BE49-F238E27FC236}">
                  <a16:creationId xmlns:a16="http://schemas.microsoft.com/office/drawing/2014/main" id="{FAB1CBD9-320D-50C9-5ABA-BC16A07758C0}"/>
                </a:ext>
              </a:extLst>
            </p:cNvPr>
            <p:cNvGrpSpPr/>
            <p:nvPr/>
          </p:nvGrpSpPr>
          <p:grpSpPr>
            <a:xfrm>
              <a:off x="9381822" y="4935011"/>
              <a:ext cx="260224" cy="1047179"/>
              <a:chOff x="9381822" y="4935011"/>
              <a:chExt cx="260224" cy="104717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9F4D3878-910A-1CAD-E51B-55B753196D2D}"/>
                  </a:ext>
                </a:extLst>
              </p:cNvPr>
              <p:cNvSpPr/>
              <p:nvPr/>
            </p:nvSpPr>
            <p:spPr>
              <a:xfrm>
                <a:off x="9381822" y="5721966"/>
                <a:ext cx="260224" cy="260224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47CBCBDB-4287-EE25-F6DC-82521CF76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2402" y="4935011"/>
                <a:ext cx="0" cy="912584"/>
              </a:xfrm>
              <a:prstGeom prst="line">
                <a:avLst/>
              </a:prstGeom>
              <a:ln w="3175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788935E1-CD05-D71C-4387-2A862902F0F1}"/>
                </a:ext>
              </a:extLst>
            </p:cNvPr>
            <p:cNvGrpSpPr/>
            <p:nvPr/>
          </p:nvGrpSpPr>
          <p:grpSpPr>
            <a:xfrm>
              <a:off x="4924318" y="1661760"/>
              <a:ext cx="260224" cy="949360"/>
              <a:chOff x="4924318" y="1661760"/>
              <a:chExt cx="260224" cy="94936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FB567E35-79C5-03AF-3340-E91BC64F33DE}"/>
                  </a:ext>
                </a:extLst>
              </p:cNvPr>
              <p:cNvSpPr/>
              <p:nvPr/>
            </p:nvSpPr>
            <p:spPr>
              <a:xfrm>
                <a:off x="4924318" y="1661760"/>
                <a:ext cx="260224" cy="260224"/>
              </a:xfrm>
              <a:prstGeom prst="ellipse">
                <a:avLst/>
              </a:prstGeom>
              <a:solidFill>
                <a:srgbClr val="FBBC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E5316A31-8FC7-025C-68E1-AE2BF04C4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4430" y="1791872"/>
                <a:ext cx="0" cy="819248"/>
              </a:xfrm>
              <a:prstGeom prst="line">
                <a:avLst/>
              </a:prstGeom>
              <a:ln w="3175">
                <a:solidFill>
                  <a:srgbClr val="FBBC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E0A3C3B3-EC8D-A0A6-0E75-07F0D553ACAB}"/>
                </a:ext>
              </a:extLst>
            </p:cNvPr>
            <p:cNvGrpSpPr/>
            <p:nvPr/>
          </p:nvGrpSpPr>
          <p:grpSpPr>
            <a:xfrm>
              <a:off x="7905475" y="1661760"/>
              <a:ext cx="260224" cy="949360"/>
              <a:chOff x="7905475" y="1661760"/>
              <a:chExt cx="260224" cy="94936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391699B8-EC9D-8FAA-14BD-DF879EDC81F0}"/>
                  </a:ext>
                </a:extLst>
              </p:cNvPr>
              <p:cNvSpPr/>
              <p:nvPr/>
            </p:nvSpPr>
            <p:spPr>
              <a:xfrm>
                <a:off x="7905475" y="1661760"/>
                <a:ext cx="260224" cy="26022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F86E3517-8766-1845-6865-FF9D670CA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587" y="1791872"/>
                <a:ext cx="0" cy="819248"/>
              </a:xfrm>
              <a:prstGeom prst="line">
                <a:avLst/>
              </a:prstGeom>
              <a:ln w="3175">
                <a:solidFill>
                  <a:srgbClr val="4685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D803C4-116B-6770-169E-3C6DF090851E}"/>
                </a:ext>
              </a:extLst>
            </p:cNvPr>
            <p:cNvSpPr txBox="1"/>
            <p:nvPr/>
          </p:nvSpPr>
          <p:spPr>
            <a:xfrm>
              <a:off x="1967561" y="1627390"/>
              <a:ext cx="391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1.</a:t>
              </a:r>
              <a:endParaRPr lang="en-ID" sz="140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A4D8604A-B2A9-BFAF-52C2-87E473A18993}"/>
                </a:ext>
              </a:extLst>
            </p:cNvPr>
            <p:cNvSpPr txBox="1"/>
            <p:nvPr/>
          </p:nvSpPr>
          <p:spPr>
            <a:xfrm>
              <a:off x="4883168" y="1627390"/>
              <a:ext cx="391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3.</a:t>
              </a:r>
              <a:endParaRPr lang="en-ID" sz="140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89" name="TextBox 1088">
              <a:extLst>
                <a:ext uri="{FF2B5EF4-FFF2-40B4-BE49-F238E27FC236}">
                  <a16:creationId xmlns:a16="http://schemas.microsoft.com/office/drawing/2014/main" id="{6447A55E-2CAF-B8A4-ACB8-0849952B9FAD}"/>
                </a:ext>
              </a:extLst>
            </p:cNvPr>
            <p:cNvSpPr txBox="1"/>
            <p:nvPr/>
          </p:nvSpPr>
          <p:spPr>
            <a:xfrm>
              <a:off x="7876220" y="1627390"/>
              <a:ext cx="391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5.</a:t>
              </a:r>
              <a:endParaRPr lang="en-ID" sz="140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1120" name="Group 1119">
              <a:extLst>
                <a:ext uri="{FF2B5EF4-FFF2-40B4-BE49-F238E27FC236}">
                  <a16:creationId xmlns:a16="http://schemas.microsoft.com/office/drawing/2014/main" id="{E7155F64-375D-8320-2531-CB84F5610D3E}"/>
                </a:ext>
              </a:extLst>
            </p:cNvPr>
            <p:cNvGrpSpPr/>
            <p:nvPr/>
          </p:nvGrpSpPr>
          <p:grpSpPr>
            <a:xfrm>
              <a:off x="3533492" y="4935011"/>
              <a:ext cx="391725" cy="1067358"/>
              <a:chOff x="3533492" y="4935011"/>
              <a:chExt cx="391725" cy="106735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26F6EB59-747C-FF96-D54C-487DAC05C7F3}"/>
                  </a:ext>
                </a:extLst>
              </p:cNvPr>
              <p:cNvSpPr/>
              <p:nvPr/>
            </p:nvSpPr>
            <p:spPr>
              <a:xfrm>
                <a:off x="3569018" y="5721966"/>
                <a:ext cx="260224" cy="26022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D6F4D009-8D75-FF67-21F0-984C0AF2E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6938" y="4935011"/>
                <a:ext cx="0" cy="912584"/>
              </a:xfrm>
              <a:prstGeom prst="line">
                <a:avLst/>
              </a:prstGeom>
              <a:ln w="3175">
                <a:solidFill>
                  <a:srgbClr val="4685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ADAFD2C1-C78A-E3F1-9012-8E318A4D82CA}"/>
                  </a:ext>
                </a:extLst>
              </p:cNvPr>
              <p:cNvSpPr txBox="1"/>
              <p:nvPr/>
            </p:nvSpPr>
            <p:spPr>
              <a:xfrm>
                <a:off x="3533492" y="5694592"/>
                <a:ext cx="3917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2.</a:t>
                </a:r>
                <a:endParaRPr lang="en-ID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20D573FA-C096-C316-C2E2-EA68FB9887E5}"/>
                </a:ext>
              </a:extLst>
            </p:cNvPr>
            <p:cNvGrpSpPr/>
            <p:nvPr/>
          </p:nvGrpSpPr>
          <p:grpSpPr>
            <a:xfrm>
              <a:off x="6399186" y="4935011"/>
              <a:ext cx="391725" cy="1067358"/>
              <a:chOff x="6399186" y="4935011"/>
              <a:chExt cx="391725" cy="106735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21" name="Group 1120">
                <a:extLst>
                  <a:ext uri="{FF2B5EF4-FFF2-40B4-BE49-F238E27FC236}">
                    <a16:creationId xmlns:a16="http://schemas.microsoft.com/office/drawing/2014/main" id="{36C59C63-5C90-8394-5A80-D9963633989F}"/>
                  </a:ext>
                </a:extLst>
              </p:cNvPr>
              <p:cNvGrpSpPr/>
              <p:nvPr/>
            </p:nvGrpSpPr>
            <p:grpSpPr>
              <a:xfrm>
                <a:off x="6429797" y="4935011"/>
                <a:ext cx="260224" cy="1047179"/>
                <a:chOff x="6429797" y="4935011"/>
                <a:chExt cx="260224" cy="1047179"/>
              </a:xfrm>
            </p:grpSpPr>
            <p:sp>
              <p:nvSpPr>
                <p:cNvPr id="1072" name="Oval 1071">
                  <a:extLst>
                    <a:ext uri="{FF2B5EF4-FFF2-40B4-BE49-F238E27FC236}">
                      <a16:creationId xmlns:a16="http://schemas.microsoft.com/office/drawing/2014/main" id="{315CD881-777A-2867-E5F9-6D9363C54719}"/>
                    </a:ext>
                  </a:extLst>
                </p:cNvPr>
                <p:cNvSpPr/>
                <p:nvPr/>
              </p:nvSpPr>
              <p:spPr>
                <a:xfrm>
                  <a:off x="6429797" y="5721966"/>
                  <a:ext cx="260224" cy="260224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321FAAE6-2F03-5697-1427-44F0EEF0C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9909" y="4935011"/>
                  <a:ext cx="0" cy="912584"/>
                </a:xfrm>
                <a:prstGeom prst="line">
                  <a:avLst/>
                </a:prstGeom>
                <a:ln w="3175">
                  <a:solidFill>
                    <a:srgbClr val="34A8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13CD9D0C-3BA4-FCC3-1769-79537AA9A269}"/>
                  </a:ext>
                </a:extLst>
              </p:cNvPr>
              <p:cNvSpPr txBox="1"/>
              <p:nvPr/>
            </p:nvSpPr>
            <p:spPr>
              <a:xfrm>
                <a:off x="6399186" y="5694592"/>
                <a:ext cx="3917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4.</a:t>
                </a:r>
                <a:endParaRPr lang="en-ID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DD030A1C-C934-57EF-7151-86D102C6876D}"/>
                </a:ext>
              </a:extLst>
            </p:cNvPr>
            <p:cNvSpPr txBox="1"/>
            <p:nvPr/>
          </p:nvSpPr>
          <p:spPr>
            <a:xfrm>
              <a:off x="9355043" y="5694592"/>
              <a:ext cx="391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6.</a:t>
              </a:r>
              <a:endParaRPr lang="en-ID" sz="140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1103" name="Picture 1102">
              <a:extLst>
                <a:ext uri="{FF2B5EF4-FFF2-40B4-BE49-F238E27FC236}">
                  <a16:creationId xmlns:a16="http://schemas.microsoft.com/office/drawing/2014/main" id="{1DF1DA7C-4CC2-6627-B990-680F9522E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6431" y="3454851"/>
              <a:ext cx="561245" cy="561245"/>
            </a:xfrm>
            <a:prstGeom prst="rect">
              <a:avLst/>
            </a:prstGeom>
          </p:spPr>
        </p:pic>
        <p:pic>
          <p:nvPicPr>
            <p:cNvPr id="1105" name="Picture 1104">
              <a:extLst>
                <a:ext uri="{FF2B5EF4-FFF2-40B4-BE49-F238E27FC236}">
                  <a16:creationId xmlns:a16="http://schemas.microsoft.com/office/drawing/2014/main" id="{38294973-40AC-516B-DE35-4669FB3B3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8051" y="3450687"/>
              <a:ext cx="569712" cy="569712"/>
            </a:xfrm>
            <a:prstGeom prst="rect">
              <a:avLst/>
            </a:prstGeom>
          </p:spPr>
        </p:pic>
        <p:pic>
          <p:nvPicPr>
            <p:cNvPr id="1107" name="Picture 1106">
              <a:extLst>
                <a:ext uri="{FF2B5EF4-FFF2-40B4-BE49-F238E27FC236}">
                  <a16:creationId xmlns:a16="http://schemas.microsoft.com/office/drawing/2014/main" id="{5BED716E-748C-37D8-E6AE-125A694E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3310" y="3458039"/>
              <a:ext cx="432292" cy="574948"/>
            </a:xfrm>
            <a:prstGeom prst="rect">
              <a:avLst/>
            </a:prstGeom>
          </p:spPr>
        </p:pic>
        <p:pic>
          <p:nvPicPr>
            <p:cNvPr id="1109" name="Picture 1108">
              <a:extLst>
                <a:ext uri="{FF2B5EF4-FFF2-40B4-BE49-F238E27FC236}">
                  <a16:creationId xmlns:a16="http://schemas.microsoft.com/office/drawing/2014/main" id="{31CCF26B-0202-FB26-A77F-C4FA38EF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87" y="3453761"/>
              <a:ext cx="492173" cy="582480"/>
            </a:xfrm>
            <a:prstGeom prst="rect">
              <a:avLst/>
            </a:prstGeom>
          </p:spPr>
        </p:pic>
        <p:pic>
          <p:nvPicPr>
            <p:cNvPr id="1111" name="Picture 1110">
              <a:extLst>
                <a:ext uri="{FF2B5EF4-FFF2-40B4-BE49-F238E27FC236}">
                  <a16:creationId xmlns:a16="http://schemas.microsoft.com/office/drawing/2014/main" id="{C01F3202-A5FE-98F1-F4ED-CEFA662CB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6716" y="3452618"/>
              <a:ext cx="604319" cy="583623"/>
            </a:xfrm>
            <a:prstGeom prst="rect">
              <a:avLst/>
            </a:prstGeom>
          </p:spPr>
        </p:pic>
        <p:pic>
          <p:nvPicPr>
            <p:cNvPr id="1113" name="Picture 1112">
              <a:extLst>
                <a:ext uri="{FF2B5EF4-FFF2-40B4-BE49-F238E27FC236}">
                  <a16:creationId xmlns:a16="http://schemas.microsoft.com/office/drawing/2014/main" id="{9AB174A7-4DAE-05F9-7C40-0BC7B2B8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418" y="3416589"/>
              <a:ext cx="466437" cy="633294"/>
            </a:xfrm>
            <a:prstGeom prst="rect">
              <a:avLst/>
            </a:prstGeom>
          </p:spPr>
        </p:pic>
      </p:grpSp>
      <p:pic>
        <p:nvPicPr>
          <p:cNvPr id="1115" name="Picture 1114">
            <a:extLst>
              <a:ext uri="{FF2B5EF4-FFF2-40B4-BE49-F238E27FC236}">
                <a16:creationId xmlns:a16="http://schemas.microsoft.com/office/drawing/2014/main" id="{AE237575-58F6-F2C6-E39C-4DD4116509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51" y="311665"/>
            <a:ext cx="628701" cy="584775"/>
          </a:xfrm>
          <a:prstGeom prst="rect">
            <a:avLst/>
          </a:prstGeom>
          <a:effectLst/>
        </p:spPr>
      </p:pic>
      <p:sp>
        <p:nvSpPr>
          <p:cNvPr id="1133" name="Rectangle: Rounded Corners 1132">
            <a:extLst>
              <a:ext uri="{FF2B5EF4-FFF2-40B4-BE49-F238E27FC236}">
                <a16:creationId xmlns:a16="http://schemas.microsoft.com/office/drawing/2014/main" id="{39610F85-A1F1-F182-D75C-9E42CB2B3948}"/>
              </a:ext>
            </a:extLst>
          </p:cNvPr>
          <p:cNvSpPr/>
          <p:nvPr/>
        </p:nvSpPr>
        <p:spPr>
          <a:xfrm>
            <a:off x="9663008" y="1178243"/>
            <a:ext cx="3703773" cy="8290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203B77C3-1498-BE66-BFDB-9A68BF94BAC4}"/>
              </a:ext>
            </a:extLst>
          </p:cNvPr>
          <p:cNvGrpSpPr/>
          <p:nvPr/>
        </p:nvGrpSpPr>
        <p:grpSpPr>
          <a:xfrm>
            <a:off x="9844239" y="1258602"/>
            <a:ext cx="648000" cy="648000"/>
            <a:chOff x="11146441" y="2413172"/>
            <a:chExt cx="648000" cy="648000"/>
          </a:xfrm>
        </p:grpSpPr>
        <p:sp>
          <p:nvSpPr>
            <p:cNvPr id="1146" name="Oval 1145">
              <a:extLst>
                <a:ext uri="{FF2B5EF4-FFF2-40B4-BE49-F238E27FC236}">
                  <a16:creationId xmlns:a16="http://schemas.microsoft.com/office/drawing/2014/main" id="{439272C9-81D4-0540-60FD-337BF4FFCF15}"/>
                </a:ext>
              </a:extLst>
            </p:cNvPr>
            <p:cNvSpPr/>
            <p:nvPr/>
          </p:nvSpPr>
          <p:spPr>
            <a:xfrm>
              <a:off x="11146441" y="2413172"/>
              <a:ext cx="648000" cy="648000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147" name="Graphic 1146" descr="Research">
              <a:extLst>
                <a:ext uri="{FF2B5EF4-FFF2-40B4-BE49-F238E27FC236}">
                  <a16:creationId xmlns:a16="http://schemas.microsoft.com/office/drawing/2014/main" id="{2BB630B5-67FA-1084-44F5-2509D48C2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18441" y="2485172"/>
              <a:ext cx="504000" cy="504000"/>
            </a:xfrm>
            <a:prstGeom prst="rect">
              <a:avLst/>
            </a:prstGeom>
          </p:spPr>
        </p:pic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E8E8133A-B3C6-BFA3-49B2-7CA659C2E0F0}"/>
              </a:ext>
            </a:extLst>
          </p:cNvPr>
          <p:cNvGrpSpPr/>
          <p:nvPr/>
        </p:nvGrpSpPr>
        <p:grpSpPr>
          <a:xfrm>
            <a:off x="10357897" y="1347078"/>
            <a:ext cx="1782217" cy="565860"/>
            <a:chOff x="9663008" y="1347078"/>
            <a:chExt cx="1782217" cy="565860"/>
          </a:xfrm>
        </p:grpSpPr>
        <p:sp>
          <p:nvSpPr>
            <p:cNvPr id="1134" name="Title 1">
              <a:extLst>
                <a:ext uri="{FF2B5EF4-FFF2-40B4-BE49-F238E27FC236}">
                  <a16:creationId xmlns:a16="http://schemas.microsoft.com/office/drawing/2014/main" id="{07EDC076-5884-2E1F-95BE-05D062DDD504}"/>
                </a:ext>
              </a:extLst>
            </p:cNvPr>
            <p:cNvSpPr txBox="1">
              <a:spLocks/>
            </p:cNvSpPr>
            <p:nvPr/>
          </p:nvSpPr>
          <p:spPr>
            <a:xfrm>
              <a:off x="9663008" y="1347078"/>
              <a:ext cx="1625912" cy="2429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7800" indent="-177800" algn="ctr">
                <a:buFont typeface="Arial" panose="020B0604020202020204" pitchFamily="34" charset="0"/>
                <a:buChar char="•"/>
              </a:pPr>
              <a:r>
                <a:rPr lang="en-US" sz="1600" u="sng" dirty="0">
                  <a:solidFill>
                    <a:srgbClr val="00B0F0"/>
                  </a:solidFill>
                  <a:latin typeface="Arial Rounded MT Bold" panose="020F0704030504030204" pitchFamily="34" charset="0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Clean Data</a:t>
              </a:r>
              <a:endParaRPr lang="en-US" sz="1600" u="sng" dirty="0">
                <a:solidFill>
                  <a:srgbClr val="00B0F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59" name="TextBox 1158">
              <a:extLst>
                <a:ext uri="{FF2B5EF4-FFF2-40B4-BE49-F238E27FC236}">
                  <a16:creationId xmlns:a16="http://schemas.microsoft.com/office/drawing/2014/main" id="{9F3F55E2-0225-6A6B-DAFD-1D01ADBA7243}"/>
                </a:ext>
              </a:extLst>
            </p:cNvPr>
            <p:cNvSpPr txBox="1"/>
            <p:nvPr/>
          </p:nvSpPr>
          <p:spPr>
            <a:xfrm>
              <a:off x="9727991" y="1574384"/>
              <a:ext cx="17172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 algn="ctr">
                <a:buFont typeface="Arial" panose="020B0604020202020204" pitchFamily="34" charset="0"/>
                <a:buChar char="•"/>
              </a:pPr>
              <a:r>
                <a:rPr lang="en-US" sz="1600" u="sng" dirty="0">
                  <a:solidFill>
                    <a:srgbClr val="00B0F0"/>
                  </a:solidFill>
                  <a:latin typeface="Arial Rounded MT Bold" panose="020F0704030504030204" pitchFamily="34" charset="0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Cleaning Log</a:t>
              </a:r>
              <a:endParaRPr lang="en-ID" sz="1600" u="sng" dirty="0">
                <a:solidFill>
                  <a:srgbClr val="00B0F0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21ACB8-C5BD-DBC4-3D81-3E41CB1C3DE5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4847C6-446E-171C-2880-5914A579552D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2DE2AC-E3C4-F5DB-36B3-126408FC607A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Flowchart: Terminator 15">
                <a:extLst>
                  <a:ext uri="{FF2B5EF4-FFF2-40B4-BE49-F238E27FC236}">
                    <a16:creationId xmlns:a16="http://schemas.microsoft.com/office/drawing/2014/main" id="{BA7BBF6D-55EB-2F2B-FFED-37DC1DFB2B55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0B2AE4-32EF-4BF0-21C0-4460922F150A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40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6B481A27-8A7B-3D8B-D59F-AA5CF9B10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73EF08-E3A8-984F-2108-7AB407110AE3}"/>
              </a:ext>
            </a:extLst>
          </p:cNvPr>
          <p:cNvSpPr/>
          <p:nvPr/>
        </p:nvSpPr>
        <p:spPr>
          <a:xfrm>
            <a:off x="9511578" y="0"/>
            <a:ext cx="2049864" cy="6858000"/>
          </a:xfrm>
          <a:prstGeom prst="rect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1ABAC-73F0-545F-C83E-71AEC2500D64}"/>
              </a:ext>
            </a:extLst>
          </p:cNvPr>
          <p:cNvSpPr txBox="1">
            <a:spLocks/>
          </p:cNvSpPr>
          <p:nvPr/>
        </p:nvSpPr>
        <p:spPr>
          <a:xfrm>
            <a:off x="10250706" y="1281012"/>
            <a:ext cx="568926" cy="4978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ANALYZE</a:t>
            </a:r>
            <a:endParaRPr lang="en-ID" sz="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A75C6D-13A8-0A7A-EC64-4E6E0BDB2FD8}"/>
              </a:ext>
            </a:extLst>
          </p:cNvPr>
          <p:cNvGrpSpPr/>
          <p:nvPr/>
        </p:nvGrpSpPr>
        <p:grpSpPr>
          <a:xfrm>
            <a:off x="10323843" y="705460"/>
            <a:ext cx="422652" cy="461808"/>
            <a:chOff x="10209435" y="2041970"/>
            <a:chExt cx="422652" cy="4618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35A20B-671C-13E0-E201-19649AEBA3FE}"/>
                </a:ext>
              </a:extLst>
            </p:cNvPr>
            <p:cNvSpPr/>
            <p:nvPr/>
          </p:nvSpPr>
          <p:spPr>
            <a:xfrm>
              <a:off x="10209435" y="2081125"/>
              <a:ext cx="422652" cy="422653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4C8CC3-FC7B-C60C-3F21-74CE84ABDBF5}"/>
                </a:ext>
              </a:extLst>
            </p:cNvPr>
            <p:cNvSpPr txBox="1"/>
            <p:nvPr/>
          </p:nvSpPr>
          <p:spPr>
            <a:xfrm>
              <a:off x="10226450" y="2041970"/>
              <a:ext cx="291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4</a:t>
              </a:r>
              <a:endParaRPr lang="en-ID" sz="2400" b="1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F58B094-8CB2-9C1F-6B34-45A3ADE44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610C8-32DB-EDE2-CCE0-BB143C0237E4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5CD31E-1FE0-6DB6-B642-D94F98AB9AF8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45F8D38-4A4B-0A71-9FB4-657F9B79DFEF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89A868-CD4A-344B-90BF-57349D2754D2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B43F688-A84A-F127-186F-D903C143C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5058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65303C1-13E7-0908-8F18-40E3118C70E0}"/>
              </a:ext>
            </a:extLst>
          </p:cNvPr>
          <p:cNvGrpSpPr/>
          <p:nvPr/>
        </p:nvGrpSpPr>
        <p:grpSpPr>
          <a:xfrm>
            <a:off x="172803" y="1185358"/>
            <a:ext cx="5720779" cy="3531600"/>
            <a:chOff x="5967399" y="1139534"/>
            <a:chExt cx="5720779" cy="3531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975177-F46F-1C97-507D-41BF40622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399" y="1139534"/>
              <a:ext cx="5720779" cy="3531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F3E36C-FEF5-0764-4E24-AC49817E8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696" y="1897562"/>
              <a:ext cx="1457895" cy="90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40F941-630B-DA45-C27F-A9E67BC79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696" y="2882957"/>
              <a:ext cx="1457895" cy="900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EE81DA-ECC5-973F-8F24-14A1FF317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55268A8-D84F-771C-A993-29CA5250329A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B0CEC3-CB66-0B00-D99D-BDBCD8DD287F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40197B-9588-B40A-7011-BEBF0A633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44E68-76E9-0BCC-EC5B-283FC47F2B56}"/>
              </a:ext>
            </a:extLst>
          </p:cNvPr>
          <p:cNvGrpSpPr/>
          <p:nvPr/>
        </p:nvGrpSpPr>
        <p:grpSpPr>
          <a:xfrm>
            <a:off x="5698861" y="4292971"/>
            <a:ext cx="6320336" cy="2565029"/>
            <a:chOff x="5698861" y="3988930"/>
            <a:chExt cx="6320336" cy="256502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765D595-6470-65B0-012E-A836FEFAF3F1}"/>
                </a:ext>
              </a:extLst>
            </p:cNvPr>
            <p:cNvGrpSpPr/>
            <p:nvPr/>
          </p:nvGrpSpPr>
          <p:grpSpPr>
            <a:xfrm>
              <a:off x="5896390" y="3988930"/>
              <a:ext cx="1630314" cy="457866"/>
              <a:chOff x="7112244" y="4194645"/>
              <a:chExt cx="1630314" cy="45786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BDAAAC-0941-576C-4722-3F5A5D4CFF88}"/>
                  </a:ext>
                </a:extLst>
              </p:cNvPr>
              <p:cNvGrpSpPr/>
              <p:nvPr/>
            </p:nvGrpSpPr>
            <p:grpSpPr>
              <a:xfrm>
                <a:off x="7112244" y="4194645"/>
                <a:ext cx="1630314" cy="457866"/>
                <a:chOff x="7112244" y="4194645"/>
                <a:chExt cx="1630314" cy="45786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24F7167-1613-3AEC-76E0-DF3281B675D1}"/>
                    </a:ext>
                  </a:extLst>
                </p:cNvPr>
                <p:cNvSpPr/>
                <p:nvPr/>
              </p:nvSpPr>
              <p:spPr>
                <a:xfrm>
                  <a:off x="8280522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D9CD732-7097-E81A-D226-3FC7629C65D0}"/>
                    </a:ext>
                  </a:extLst>
                </p:cNvPr>
                <p:cNvSpPr/>
                <p:nvPr/>
              </p:nvSpPr>
              <p:spPr>
                <a:xfrm>
                  <a:off x="7324678" y="4194645"/>
                  <a:ext cx="1186862" cy="457866"/>
                </a:xfrm>
                <a:prstGeom prst="rect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DC1C28D-D56C-6EF3-00F9-14C416CCE49F}"/>
                    </a:ext>
                  </a:extLst>
                </p:cNvPr>
                <p:cNvSpPr/>
                <p:nvPr/>
              </p:nvSpPr>
              <p:spPr>
                <a:xfrm>
                  <a:off x="7112244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2C20F9D4-6369-3550-FCF0-5DDF67625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0731" y="4239705"/>
                <a:ext cx="1371827" cy="3906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5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Insight.</a:t>
                </a:r>
                <a:endParaRPr lang="en-ID" sz="25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D0A37C9-44AD-D9CC-FE80-B5E68AC80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2463" y="4232374"/>
                <a:ext cx="390678" cy="390678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D264FF-216D-CA93-3D87-D222D578B019}"/>
                </a:ext>
              </a:extLst>
            </p:cNvPr>
            <p:cNvSpPr txBox="1"/>
            <p:nvPr/>
          </p:nvSpPr>
          <p:spPr>
            <a:xfrm>
              <a:off x="5851448" y="4491856"/>
              <a:ext cx="616774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casual rider tend to use the bike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longer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</a:p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 and casual rider most likely uses the bike within time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0-20 minutes.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more casual rider at time frame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20-120 minutes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than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time frame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0-20 minutes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will be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potential to be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D" sz="16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6DF3B29-987B-132B-074E-D3E97C11208E}"/>
                </a:ext>
              </a:extLst>
            </p:cNvPr>
            <p:cNvSpPr/>
            <p:nvPr/>
          </p:nvSpPr>
          <p:spPr>
            <a:xfrm>
              <a:off x="5701471" y="459205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C529C77-2F81-1BC9-36C0-70CBDE46086B}"/>
                </a:ext>
              </a:extLst>
            </p:cNvPr>
            <p:cNvSpPr/>
            <p:nvPr/>
          </p:nvSpPr>
          <p:spPr>
            <a:xfrm>
              <a:off x="5698861" y="485015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9AAABC-37E1-A8D6-844E-E5C430B96B98}"/>
                </a:ext>
              </a:extLst>
            </p:cNvPr>
            <p:cNvSpPr/>
            <p:nvPr/>
          </p:nvSpPr>
          <p:spPr>
            <a:xfrm>
              <a:off x="5701471" y="533536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8C2AC4D-DF56-BB61-A87E-B59E8CD92A55}"/>
                </a:ext>
              </a:extLst>
            </p:cNvPr>
            <p:cNvSpPr/>
            <p:nvPr/>
          </p:nvSpPr>
          <p:spPr>
            <a:xfrm>
              <a:off x="5698861" y="582057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AB46B-130C-D717-163F-6E14D7AABE12}"/>
              </a:ext>
            </a:extLst>
          </p:cNvPr>
          <p:cNvGrpSpPr/>
          <p:nvPr/>
        </p:nvGrpSpPr>
        <p:grpSpPr>
          <a:xfrm>
            <a:off x="137717" y="663933"/>
            <a:ext cx="4110800" cy="385958"/>
            <a:chOff x="186795" y="660449"/>
            <a:chExt cx="4110800" cy="38595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4A62A35-788F-CA97-396D-0F84C792357D}"/>
                </a:ext>
              </a:extLst>
            </p:cNvPr>
            <p:cNvSpPr txBox="1">
              <a:spLocks/>
            </p:cNvSpPr>
            <p:nvPr/>
          </p:nvSpPr>
          <p:spPr>
            <a:xfrm>
              <a:off x="186795" y="660449"/>
              <a:ext cx="4110800" cy="3859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Duration</a:t>
              </a:r>
              <a:endParaRPr lang="en-ID" sz="3000" dirty="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184B52E-5B88-A3BB-99C3-24C8AD86881E}"/>
                </a:ext>
              </a:extLst>
            </p:cNvPr>
            <p:cNvGrpSpPr/>
            <p:nvPr/>
          </p:nvGrpSpPr>
          <p:grpSpPr>
            <a:xfrm>
              <a:off x="356025" y="1008017"/>
              <a:ext cx="3781425" cy="0"/>
              <a:chOff x="356025" y="1008017"/>
              <a:chExt cx="3781425" cy="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1DC2AD4-FE8A-372D-9DDF-F9B844CA0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1035" y="1008017"/>
                <a:ext cx="1696415" cy="0"/>
              </a:xfrm>
              <a:prstGeom prst="line">
                <a:avLst/>
              </a:prstGeom>
              <a:ln w="38100" cap="rnd">
                <a:solidFill>
                  <a:srgbClr val="34A8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FF3DD30-7EA2-E901-28B2-808F607B3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3615" y="1008017"/>
                <a:ext cx="834860" cy="0"/>
              </a:xfrm>
              <a:prstGeom prst="line">
                <a:avLst/>
              </a:prstGeom>
              <a:ln w="38100" cap="rnd">
                <a:solidFill>
                  <a:srgbClr val="34A8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972EBE4-4F49-44B4-696F-B7CA33E73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025" y="1008017"/>
                <a:ext cx="761511" cy="0"/>
              </a:xfrm>
              <a:prstGeom prst="line">
                <a:avLst/>
              </a:prstGeom>
              <a:ln w="38100" cap="rnd">
                <a:solidFill>
                  <a:srgbClr val="34A8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EBD6280F-C54A-6FF5-F4B7-10EF25879C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2" y="4802353"/>
            <a:ext cx="4357928" cy="1245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98D006-344F-9F7A-68A5-A18996224F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18" y="538601"/>
            <a:ext cx="5938334" cy="3664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7DE21E-6AD3-D5E5-2169-60BB471E9694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0C5410-10BB-3891-66D7-A4B12249A6CF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31C766C-F693-1D1C-2311-EEBAEC9EAFFF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Flowchart: Terminator 16">
                <a:extLst>
                  <a:ext uri="{FF2B5EF4-FFF2-40B4-BE49-F238E27FC236}">
                    <a16:creationId xmlns:a16="http://schemas.microsoft.com/office/drawing/2014/main" id="{0D94BFC9-C7EB-E731-DCD0-E9F06F62BA82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2035F7-B791-0298-3066-29F21F9D7CB4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94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48CDE0-47C4-01FA-DFB5-3FBACF13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37E90B1-F5DB-15B8-1312-97BB9174753E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222281-E0CE-A877-9887-5118F4C71762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BB1FF3-F262-C8F5-F742-9C9A4396F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B145F4-E07F-7B49-7BBD-D86CDF7B4C99}"/>
              </a:ext>
            </a:extLst>
          </p:cNvPr>
          <p:cNvGrpSpPr/>
          <p:nvPr/>
        </p:nvGrpSpPr>
        <p:grpSpPr>
          <a:xfrm>
            <a:off x="137717" y="505418"/>
            <a:ext cx="4074153" cy="581073"/>
            <a:chOff x="833126" y="540978"/>
            <a:chExt cx="4074153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5744849-DB7F-307A-C930-86DFEB5A6DE2}"/>
                </a:ext>
              </a:extLst>
            </p:cNvPr>
            <p:cNvSpPr txBox="1">
              <a:spLocks/>
            </p:cNvSpPr>
            <p:nvPr/>
          </p:nvSpPr>
          <p:spPr>
            <a:xfrm>
              <a:off x="833126" y="540978"/>
              <a:ext cx="4074153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Distance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14B734-DBFD-B51F-60C8-1F7227D2618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425" y="997243"/>
              <a:ext cx="1753235" cy="0"/>
            </a:xfrm>
            <a:prstGeom prst="line">
              <a:avLst/>
            </a:prstGeom>
            <a:ln w="28575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B655E1-B650-9648-05A2-6CC94D2B633B}"/>
                </a:ext>
              </a:extLst>
            </p:cNvPr>
            <p:cNvCxnSpPr>
              <a:cxnSpLocks/>
            </p:cNvCxnSpPr>
            <p:nvPr/>
          </p:nvCxnSpPr>
          <p:spPr>
            <a:xfrm>
              <a:off x="1925955" y="997243"/>
              <a:ext cx="891540" cy="0"/>
            </a:xfrm>
            <a:prstGeom prst="line">
              <a:avLst/>
            </a:prstGeom>
            <a:ln w="28575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6F2BFE-3192-76BF-C81C-1339C4CE65CA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5" y="997243"/>
              <a:ext cx="792480" cy="0"/>
            </a:xfrm>
            <a:prstGeom prst="line">
              <a:avLst/>
            </a:prstGeom>
            <a:ln w="28575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ACEA5D4-9184-A7D3-6AB1-D366DA25F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67" y="1149424"/>
            <a:ext cx="5392881" cy="33281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06931-A80F-AFDA-B188-7425B8510562}"/>
              </a:ext>
            </a:extLst>
          </p:cNvPr>
          <p:cNvGrpSpPr/>
          <p:nvPr/>
        </p:nvGrpSpPr>
        <p:grpSpPr>
          <a:xfrm>
            <a:off x="251376" y="1254883"/>
            <a:ext cx="5722501" cy="3531600"/>
            <a:chOff x="251376" y="1254883"/>
            <a:chExt cx="5722501" cy="35316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CFEDFC-2F89-5FF5-A956-23F1FE154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76" y="1254883"/>
              <a:ext cx="5722501" cy="3531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9A69133-7570-49DA-7B7C-9C8D7A533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4" y="3020683"/>
              <a:ext cx="1458334" cy="90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83CA351-8943-AFE3-5223-5A9DBC425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4" y="2038878"/>
              <a:ext cx="1458334" cy="900000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0F14E01-E84B-50B7-EC85-CDA708435F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2" y="4794909"/>
            <a:ext cx="4818930" cy="13768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FE8114-7BDA-46B3-9978-418B1F465F82}"/>
              </a:ext>
            </a:extLst>
          </p:cNvPr>
          <p:cNvGrpSpPr/>
          <p:nvPr/>
        </p:nvGrpSpPr>
        <p:grpSpPr>
          <a:xfrm>
            <a:off x="5635133" y="4533577"/>
            <a:ext cx="6419150" cy="2363571"/>
            <a:chOff x="5635133" y="4001987"/>
            <a:chExt cx="6419150" cy="236357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1981D4-3D48-3FF4-F6C3-5DBED7B7423B}"/>
                </a:ext>
              </a:extLst>
            </p:cNvPr>
            <p:cNvSpPr txBox="1"/>
            <p:nvPr/>
          </p:nvSpPr>
          <p:spPr>
            <a:xfrm>
              <a:off x="5909360" y="4549676"/>
              <a:ext cx="614492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most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use the bike for distance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200-2000 m.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more casual rider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distance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0-200 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member.</a:t>
              </a:r>
            </a:p>
            <a:p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has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more difference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between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distance 200-2000m and 2000-9000m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than casual rider.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distance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200-2000 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will be potential to be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D" sz="1600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ACF5BC-C3A2-8592-8845-3565CAE97E4F}"/>
                </a:ext>
              </a:extLst>
            </p:cNvPr>
            <p:cNvGrpSpPr/>
            <p:nvPr/>
          </p:nvGrpSpPr>
          <p:grpSpPr>
            <a:xfrm>
              <a:off x="5635133" y="4001987"/>
              <a:ext cx="1630314" cy="1784387"/>
              <a:chOff x="5635133" y="4001987"/>
              <a:chExt cx="1630314" cy="178438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B103919-6331-04A6-53A1-24956C2EB981}"/>
                  </a:ext>
                </a:extLst>
              </p:cNvPr>
              <p:cNvGrpSpPr/>
              <p:nvPr/>
            </p:nvGrpSpPr>
            <p:grpSpPr>
              <a:xfrm>
                <a:off x="5635133" y="4001987"/>
                <a:ext cx="1630314" cy="457866"/>
                <a:chOff x="7112244" y="4194645"/>
                <a:chExt cx="1630314" cy="457866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4E7D3018-F314-F93D-5DEC-F8223F8FD2AA}"/>
                    </a:ext>
                  </a:extLst>
                </p:cNvPr>
                <p:cNvGrpSpPr/>
                <p:nvPr/>
              </p:nvGrpSpPr>
              <p:grpSpPr>
                <a:xfrm>
                  <a:off x="7112244" y="4194645"/>
                  <a:ext cx="1630314" cy="457866"/>
                  <a:chOff x="7112244" y="4194645"/>
                  <a:chExt cx="1630314" cy="45786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AE532F7F-2AA3-600E-6E5C-56D4B3DE6073}"/>
                      </a:ext>
                    </a:extLst>
                  </p:cNvPr>
                  <p:cNvSpPr/>
                  <p:nvPr/>
                </p:nvSpPr>
                <p:spPr>
                  <a:xfrm>
                    <a:off x="8280522" y="4194645"/>
                    <a:ext cx="462036" cy="457866"/>
                  </a:xfrm>
                  <a:prstGeom prst="ellipse">
                    <a:avLst/>
                  </a:prstGeom>
                  <a:solidFill>
                    <a:srgbClr val="34A85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2A1AB7F2-18E7-DCAE-DC44-132A0984BA15}"/>
                      </a:ext>
                    </a:extLst>
                  </p:cNvPr>
                  <p:cNvSpPr/>
                  <p:nvPr/>
                </p:nvSpPr>
                <p:spPr>
                  <a:xfrm>
                    <a:off x="7324678" y="4194645"/>
                    <a:ext cx="1186862" cy="457866"/>
                  </a:xfrm>
                  <a:prstGeom prst="rect">
                    <a:avLst/>
                  </a:prstGeom>
                  <a:solidFill>
                    <a:srgbClr val="34A85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317AD153-745C-33C1-D420-B57B17474B17}"/>
                      </a:ext>
                    </a:extLst>
                  </p:cNvPr>
                  <p:cNvSpPr/>
                  <p:nvPr/>
                </p:nvSpPr>
                <p:spPr>
                  <a:xfrm>
                    <a:off x="7112244" y="4194645"/>
                    <a:ext cx="462036" cy="457866"/>
                  </a:xfrm>
                  <a:prstGeom prst="ellipse">
                    <a:avLst/>
                  </a:prstGeom>
                  <a:solidFill>
                    <a:srgbClr val="34A85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  <p:sp>
              <p:nvSpPr>
                <p:cNvPr id="36" name="Title 1">
                  <a:extLst>
                    <a:ext uri="{FF2B5EF4-FFF2-40B4-BE49-F238E27FC236}">
                      <a16:creationId xmlns:a16="http://schemas.microsoft.com/office/drawing/2014/main" id="{9BE650E7-D24D-BDDA-776B-941711E7D71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70731" y="4239705"/>
                  <a:ext cx="1371827" cy="3906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5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Insight.</a:t>
                  </a:r>
                  <a:endParaRPr lang="en-ID" sz="25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3178853-E1BC-12C7-5101-3DCDAEDF5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2463" y="4232374"/>
                  <a:ext cx="390678" cy="390678"/>
                </a:xfrm>
                <a:prstGeom prst="rect">
                  <a:avLst/>
                </a:prstGeom>
              </p:spPr>
            </p:pic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20DD9CA-99EB-DFDD-66EC-39C91A6CBE81}"/>
                  </a:ext>
                </a:extLst>
              </p:cNvPr>
              <p:cNvSpPr/>
              <p:nvPr/>
            </p:nvSpPr>
            <p:spPr>
              <a:xfrm>
                <a:off x="5784988" y="4667623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F97753F-A025-036B-5C43-942973B6A890}"/>
                  </a:ext>
                </a:extLst>
              </p:cNvPr>
              <p:cNvSpPr/>
              <p:nvPr/>
            </p:nvSpPr>
            <p:spPr>
              <a:xfrm>
                <a:off x="5784988" y="4907423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69F172D-E216-25DF-9EDE-F74E4CFC5C40}"/>
                  </a:ext>
                </a:extLst>
              </p:cNvPr>
              <p:cNvSpPr/>
              <p:nvPr/>
            </p:nvSpPr>
            <p:spPr>
              <a:xfrm>
                <a:off x="5786110" y="5152010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0BCAB99-3DE1-527F-922A-75535EB958A1}"/>
                  </a:ext>
                </a:extLst>
              </p:cNvPr>
              <p:cNvSpPr/>
              <p:nvPr/>
            </p:nvSpPr>
            <p:spPr>
              <a:xfrm>
                <a:off x="5790899" y="5636397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51D54C-AD96-244B-155C-D43DF4277324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47D2DF-188D-D38C-D493-195317B3780C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46C410-33A7-3AFD-16E0-DA9BC5456E41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Flowchart: Terminator 20">
                <a:extLst>
                  <a:ext uri="{FF2B5EF4-FFF2-40B4-BE49-F238E27FC236}">
                    <a16:creationId xmlns:a16="http://schemas.microsoft.com/office/drawing/2014/main" id="{E8DAE0B4-8C35-B86F-25CE-F81D1128F729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B88138-64B3-E5B5-1203-E4B87C71D36D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49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9F5FCB-64F1-385F-8F4B-51E7DAB7E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45EF9B-3475-8682-2B08-10C2DAA88BDF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7A0107-21F7-697E-B2B5-F7E06330A7E8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331150-C795-F4CA-75FD-BFE521E59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986FA-4F55-CD6E-6467-8F4AFEEFA8CC}"/>
              </a:ext>
            </a:extLst>
          </p:cNvPr>
          <p:cNvGrpSpPr/>
          <p:nvPr/>
        </p:nvGrpSpPr>
        <p:grpSpPr>
          <a:xfrm>
            <a:off x="128386" y="473811"/>
            <a:ext cx="6596149" cy="581073"/>
            <a:chOff x="1203648" y="633266"/>
            <a:chExt cx="6596149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FEDC98C1-B0BF-0CF1-3D92-5E3A4D5CE44A}"/>
                </a:ext>
              </a:extLst>
            </p:cNvPr>
            <p:cNvSpPr txBox="1">
              <a:spLocks/>
            </p:cNvSpPr>
            <p:nvPr/>
          </p:nvSpPr>
          <p:spPr>
            <a:xfrm>
              <a:off x="1203648" y="633266"/>
              <a:ext cx="6596149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Duration and Distance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4C6EBF-264A-5D63-E1C0-6355919412BB}"/>
                </a:ext>
              </a:extLst>
            </p:cNvPr>
            <p:cNvCxnSpPr>
              <a:cxnSpLocks/>
            </p:cNvCxnSpPr>
            <p:nvPr/>
          </p:nvCxnSpPr>
          <p:spPr>
            <a:xfrm>
              <a:off x="3431446" y="1094413"/>
              <a:ext cx="4199984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A5E3D2-049B-5579-E090-7D52F73E4AB7}"/>
                </a:ext>
              </a:extLst>
            </p:cNvPr>
            <p:cNvCxnSpPr>
              <a:cxnSpLocks/>
            </p:cNvCxnSpPr>
            <p:nvPr/>
          </p:nvCxnSpPr>
          <p:spPr>
            <a:xfrm>
              <a:off x="1337310" y="1095356"/>
              <a:ext cx="771522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0F76DB-8B06-4EF8-4671-A69C67F88129}"/>
                </a:ext>
              </a:extLst>
            </p:cNvPr>
            <p:cNvCxnSpPr>
              <a:cxnSpLocks/>
            </p:cNvCxnSpPr>
            <p:nvPr/>
          </p:nvCxnSpPr>
          <p:spPr>
            <a:xfrm>
              <a:off x="2346960" y="1094413"/>
              <a:ext cx="83439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9D38F83-EA0B-C7A7-6601-4BD56C0D3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1" y="1112050"/>
            <a:ext cx="5408845" cy="33380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197C8A-95BB-6B9B-74FD-01E93D53661D}"/>
              </a:ext>
            </a:extLst>
          </p:cNvPr>
          <p:cNvGrpSpPr/>
          <p:nvPr/>
        </p:nvGrpSpPr>
        <p:grpSpPr>
          <a:xfrm>
            <a:off x="589691" y="5204009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1941A4-64F9-8954-16E3-AE72FF072982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170BA49-19EF-D3F6-FCC4-66F48FCB050B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CEC5D8-5296-04F5-057E-8DC045F42194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C3C31BE-0FD6-F3B2-7556-DC3CF0C40B4E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10F80C59-4221-C0F2-6EC0-79986A40FBEB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92DDAF-DB30-36AD-3C1A-34DAB3704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34256C-5679-3E68-6F56-D9F22DCB6DB6}"/>
              </a:ext>
            </a:extLst>
          </p:cNvPr>
          <p:cNvSpPr txBox="1"/>
          <p:nvPr/>
        </p:nvSpPr>
        <p:spPr>
          <a:xfrm>
            <a:off x="2836561" y="4639836"/>
            <a:ext cx="8521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Cyclistic member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most likely use the bike for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 0-20 minute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distance 200-9000m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also for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 20-120 minute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distance 2000-9000 m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16A12-B7BD-E643-5B6E-3260D24FDE96}"/>
              </a:ext>
            </a:extLst>
          </p:cNvPr>
          <p:cNvSpPr txBox="1"/>
          <p:nvPr/>
        </p:nvSpPr>
        <p:spPr>
          <a:xfrm>
            <a:off x="2836561" y="5236461"/>
            <a:ext cx="8521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difference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between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most dominant count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rest of the count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every group is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member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than at casual rider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B9754B-DC56-6C49-856B-7BC5AAFE8F26}"/>
              </a:ext>
            </a:extLst>
          </p:cNvPr>
          <p:cNvSpPr txBox="1"/>
          <p:nvPr/>
        </p:nvSpPr>
        <p:spPr>
          <a:xfrm>
            <a:off x="2836560" y="5842603"/>
            <a:ext cx="8521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Casual rider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 0-20 minute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distance 200-9000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 20-120 minute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distance 2000-9000 m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will be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good candidate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be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member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8AF962-6558-B498-9572-6887DD3005E9}"/>
              </a:ext>
            </a:extLst>
          </p:cNvPr>
          <p:cNvSpPr/>
          <p:nvPr/>
        </p:nvSpPr>
        <p:spPr>
          <a:xfrm>
            <a:off x="2686583" y="5926672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698DEF-5D9A-846D-3918-9810218F6C5C}"/>
              </a:ext>
            </a:extLst>
          </p:cNvPr>
          <p:cNvSpPr/>
          <p:nvPr/>
        </p:nvSpPr>
        <p:spPr>
          <a:xfrm>
            <a:off x="2686583" y="5328798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32DC6D-8B3D-9CE2-288E-C421784AFE80}"/>
              </a:ext>
            </a:extLst>
          </p:cNvPr>
          <p:cNvSpPr/>
          <p:nvPr/>
        </p:nvSpPr>
        <p:spPr>
          <a:xfrm>
            <a:off x="2686583" y="4719456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D1DCF7-DB2E-1B0E-EE94-D3D9F4E61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8274"/>
            <a:ext cx="5593399" cy="345192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4067CD4-C3C2-43ED-7445-D5121809CFB4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63BC99F-8AED-22FA-9383-EB82B6C52845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3DDB398-E34E-A6AF-3519-F657A1DD7363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Flowchart: Terminator 28">
                <a:extLst>
                  <a:ext uri="{FF2B5EF4-FFF2-40B4-BE49-F238E27FC236}">
                    <a16:creationId xmlns:a16="http://schemas.microsoft.com/office/drawing/2014/main" id="{FED86AF6-BF2D-005D-0273-6B15BD512D9F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2B6010-2A43-6954-91CF-BE60CA69CD3D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46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B0DAB-28EC-8B49-1A11-9BAF5912E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2CC48DA-0B96-C662-0B13-21E2B3112992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AF34D9-AD08-3F69-0A78-D3EC2BE2A1C8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C97765-0509-4C28-6C99-9772B3FA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22618E-C70A-2B8B-4849-F0C681F0362A}"/>
              </a:ext>
            </a:extLst>
          </p:cNvPr>
          <p:cNvGrpSpPr/>
          <p:nvPr/>
        </p:nvGrpSpPr>
        <p:grpSpPr>
          <a:xfrm>
            <a:off x="174237" y="514756"/>
            <a:ext cx="3320803" cy="581073"/>
            <a:chOff x="761546" y="681344"/>
            <a:chExt cx="3320803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D2D491F-F014-5635-EB30-F844AAD95C36}"/>
                </a:ext>
              </a:extLst>
            </p:cNvPr>
            <p:cNvSpPr txBox="1">
              <a:spLocks/>
            </p:cNvSpPr>
            <p:nvPr/>
          </p:nvSpPr>
          <p:spPr>
            <a:xfrm>
              <a:off x="761546" y="681344"/>
              <a:ext cx="3320803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Days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0B714D-B7A7-E8BC-E56D-0747F7BCBA57}"/>
                </a:ext>
              </a:extLst>
            </p:cNvPr>
            <p:cNvCxnSpPr>
              <a:cxnSpLocks/>
            </p:cNvCxnSpPr>
            <p:nvPr/>
          </p:nvCxnSpPr>
          <p:spPr>
            <a:xfrm>
              <a:off x="874395" y="1140497"/>
              <a:ext cx="779961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6A101A-CBDE-C158-0360-FD9E5EC1F486}"/>
                </a:ext>
              </a:extLst>
            </p:cNvPr>
            <p:cNvCxnSpPr>
              <a:cxnSpLocks/>
            </p:cNvCxnSpPr>
            <p:nvPr/>
          </p:nvCxnSpPr>
          <p:spPr>
            <a:xfrm>
              <a:off x="1860096" y="1140497"/>
              <a:ext cx="871674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ABF585-4766-2852-AB1F-3719CDCC1F84}"/>
                </a:ext>
              </a:extLst>
            </p:cNvPr>
            <p:cNvCxnSpPr>
              <a:cxnSpLocks/>
            </p:cNvCxnSpPr>
            <p:nvPr/>
          </p:nvCxnSpPr>
          <p:spPr>
            <a:xfrm>
              <a:off x="2951661" y="1140497"/>
              <a:ext cx="599259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07D66E-4709-6892-FFE5-7B3904D4E793}"/>
                </a:ext>
              </a:extLst>
            </p:cNvPr>
            <p:cNvCxnSpPr>
              <a:cxnSpLocks/>
            </p:cNvCxnSpPr>
            <p:nvPr/>
          </p:nvCxnSpPr>
          <p:spPr>
            <a:xfrm>
              <a:off x="3749856" y="1140497"/>
              <a:ext cx="235404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8DD19941-3655-6FAF-BB82-B220F879A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2" y="1433063"/>
            <a:ext cx="6668431" cy="411537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14004D1-287A-7314-9F37-49B5F1561183}"/>
              </a:ext>
            </a:extLst>
          </p:cNvPr>
          <p:cNvGrpSpPr/>
          <p:nvPr/>
        </p:nvGrpSpPr>
        <p:grpSpPr>
          <a:xfrm>
            <a:off x="7267413" y="2121703"/>
            <a:ext cx="4483954" cy="3081774"/>
            <a:chOff x="7198587" y="1974220"/>
            <a:chExt cx="4483954" cy="30817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332858-2C96-E4FC-B2E0-C04B6D0973C4}"/>
                </a:ext>
              </a:extLst>
            </p:cNvPr>
            <p:cNvGrpSpPr/>
            <p:nvPr/>
          </p:nvGrpSpPr>
          <p:grpSpPr>
            <a:xfrm>
              <a:off x="7198587" y="1974220"/>
              <a:ext cx="1630314" cy="457866"/>
              <a:chOff x="7112244" y="4194645"/>
              <a:chExt cx="1630314" cy="45786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0BA19EA-1EA0-51CD-453E-FF202942A8AD}"/>
                  </a:ext>
                </a:extLst>
              </p:cNvPr>
              <p:cNvGrpSpPr/>
              <p:nvPr/>
            </p:nvGrpSpPr>
            <p:grpSpPr>
              <a:xfrm>
                <a:off x="7112244" y="4194645"/>
                <a:ext cx="1630314" cy="457866"/>
                <a:chOff x="7112244" y="4194645"/>
                <a:chExt cx="1630314" cy="45786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FA83574-2C19-5AC5-0B45-51CAF8B7CA05}"/>
                    </a:ext>
                  </a:extLst>
                </p:cNvPr>
                <p:cNvSpPr/>
                <p:nvPr/>
              </p:nvSpPr>
              <p:spPr>
                <a:xfrm>
                  <a:off x="8280522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D4B2672-7F12-509A-9EDF-D445AF2AC51F}"/>
                    </a:ext>
                  </a:extLst>
                </p:cNvPr>
                <p:cNvSpPr/>
                <p:nvPr/>
              </p:nvSpPr>
              <p:spPr>
                <a:xfrm>
                  <a:off x="7324678" y="4194645"/>
                  <a:ext cx="1186862" cy="457866"/>
                </a:xfrm>
                <a:prstGeom prst="rect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B7C5157-9E51-7DB3-2710-5AAA9271D2D9}"/>
                    </a:ext>
                  </a:extLst>
                </p:cNvPr>
                <p:cNvSpPr/>
                <p:nvPr/>
              </p:nvSpPr>
              <p:spPr>
                <a:xfrm>
                  <a:off x="7112244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129DF09A-978D-05EB-FEF3-1B6A00884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0731" y="4239705"/>
                <a:ext cx="1371827" cy="3906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5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Insight.</a:t>
                </a:r>
                <a:endParaRPr lang="en-ID" sz="25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3251FDC-3C49-B825-B74F-69FD5EFA4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2463" y="4232374"/>
                <a:ext cx="390678" cy="390678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D745D7-95D0-B932-EB8D-633D09A8AD74}"/>
                </a:ext>
              </a:extLst>
            </p:cNvPr>
            <p:cNvSpPr txBox="1"/>
            <p:nvPr/>
          </p:nvSpPr>
          <p:spPr>
            <a:xfrm>
              <a:off x="7609484" y="2501449"/>
              <a:ext cx="407305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Average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 per day is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stable at weekdays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going down at weekend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ID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Average casual rider per day 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raise at the weekend.</a:t>
              </a:r>
            </a:p>
            <a:p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 at weekdays </a:t>
              </a:r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will be good potential to be </a:t>
              </a:r>
              <a:r>
                <a:rPr lang="en-ID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</a:p>
            <a:p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Weekend</a:t>
              </a:r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 is a 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good time </a:t>
              </a:r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for </a:t>
              </a:r>
              <a:r>
                <a:rPr lang="en-ID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 promotion activity because there are 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more casual rider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A738DCD-6A9C-C191-EB88-76C4883108EE}"/>
                </a:ext>
              </a:extLst>
            </p:cNvPr>
            <p:cNvSpPr/>
            <p:nvPr/>
          </p:nvSpPr>
          <p:spPr>
            <a:xfrm>
              <a:off x="7354616" y="2606135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9967B38-EAC5-2B6F-7C8B-5219536AEBD5}"/>
                </a:ext>
              </a:extLst>
            </p:cNvPr>
            <p:cNvSpPr/>
            <p:nvPr/>
          </p:nvSpPr>
          <p:spPr>
            <a:xfrm>
              <a:off x="7354616" y="3340773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CE6FB1-0966-07A1-F48C-73493651898E}"/>
                </a:ext>
              </a:extLst>
            </p:cNvPr>
            <p:cNvSpPr/>
            <p:nvPr/>
          </p:nvSpPr>
          <p:spPr>
            <a:xfrm>
              <a:off x="7354616" y="3836073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4E9225-38F2-9A6F-7984-9157D484D712}"/>
                </a:ext>
              </a:extLst>
            </p:cNvPr>
            <p:cNvSpPr/>
            <p:nvPr/>
          </p:nvSpPr>
          <p:spPr>
            <a:xfrm>
              <a:off x="7354616" y="4298353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95A68AD-BA09-7A07-A9B0-0AC45F9C3603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73FFAF-4AA3-A06D-0800-C681BDDB69A1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FA04EF4-3661-F273-0E86-9138840306BA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Flowchart: Terminator 21">
                <a:extLst>
                  <a:ext uri="{FF2B5EF4-FFF2-40B4-BE49-F238E27FC236}">
                    <a16:creationId xmlns:a16="http://schemas.microsoft.com/office/drawing/2014/main" id="{89135819-6FFC-0EFD-8A4B-179CD3CD40A6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15A22B-3449-0239-C6E3-6F99B3642D9F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059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BD564-0871-7DA4-D92B-6C3D4106D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9FA6100-63CA-4E09-1E3D-B11ABEE68F18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391218-DE0D-F15F-DFB4-804FE4B26B70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9CA092-503D-15EE-3B72-9AD774B6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3B66BD-88B9-09A0-4716-D807DEC3F62B}"/>
              </a:ext>
            </a:extLst>
          </p:cNvPr>
          <p:cNvGrpSpPr/>
          <p:nvPr/>
        </p:nvGrpSpPr>
        <p:grpSpPr>
          <a:xfrm>
            <a:off x="137717" y="574192"/>
            <a:ext cx="4945380" cy="581073"/>
            <a:chOff x="1059180" y="718972"/>
            <a:chExt cx="4945380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7D055D1-295E-82F6-34A5-5EBEEF7EE248}"/>
                </a:ext>
              </a:extLst>
            </p:cNvPr>
            <p:cNvSpPr txBox="1">
              <a:spLocks/>
            </p:cNvSpPr>
            <p:nvPr/>
          </p:nvSpPr>
          <p:spPr>
            <a:xfrm>
              <a:off x="1059180" y="718972"/>
              <a:ext cx="4945380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Started Time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0AB569-728B-5406-43BC-FBB5EFB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1243965" y="1176057"/>
              <a:ext cx="78486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C50918-97F4-E726-F9A2-16108EDF5927}"/>
                </a:ext>
              </a:extLst>
            </p:cNvPr>
            <p:cNvCxnSpPr>
              <a:cxnSpLocks/>
            </p:cNvCxnSpPr>
            <p:nvPr/>
          </p:nvCxnSpPr>
          <p:spPr>
            <a:xfrm>
              <a:off x="2232660" y="1176057"/>
              <a:ext cx="8763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24218B-1BD3-B9D2-0E4F-4E1A24788544}"/>
                </a:ext>
              </a:extLst>
            </p:cNvPr>
            <p:cNvCxnSpPr>
              <a:cxnSpLocks/>
            </p:cNvCxnSpPr>
            <p:nvPr/>
          </p:nvCxnSpPr>
          <p:spPr>
            <a:xfrm>
              <a:off x="3326130" y="1176057"/>
              <a:ext cx="250698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81282A7-0E3F-9EC0-1D27-7526B4429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488363"/>
            <a:ext cx="6668431" cy="411537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BDF3C57-8138-10C0-CD83-A74792422F5F}"/>
              </a:ext>
            </a:extLst>
          </p:cNvPr>
          <p:cNvGrpSpPr/>
          <p:nvPr/>
        </p:nvGrpSpPr>
        <p:grpSpPr>
          <a:xfrm>
            <a:off x="7090432" y="2190529"/>
            <a:ext cx="4666178" cy="2878599"/>
            <a:chOff x="7090432" y="1944723"/>
            <a:chExt cx="4666178" cy="28785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2D60FF-69CE-1ABD-3CA0-CB7069B540A3}"/>
                </a:ext>
              </a:extLst>
            </p:cNvPr>
            <p:cNvGrpSpPr/>
            <p:nvPr/>
          </p:nvGrpSpPr>
          <p:grpSpPr>
            <a:xfrm>
              <a:off x="7090432" y="1944723"/>
              <a:ext cx="1630314" cy="457866"/>
              <a:chOff x="7112244" y="4194645"/>
              <a:chExt cx="1630314" cy="45786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C7885FB-81F1-5F10-97AF-E059C0BFEAD1}"/>
                  </a:ext>
                </a:extLst>
              </p:cNvPr>
              <p:cNvGrpSpPr/>
              <p:nvPr/>
            </p:nvGrpSpPr>
            <p:grpSpPr>
              <a:xfrm>
                <a:off x="7112244" y="4194645"/>
                <a:ext cx="1630314" cy="457866"/>
                <a:chOff x="7112244" y="4194645"/>
                <a:chExt cx="1630314" cy="45786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6D66439-BFB2-CBC3-4117-71EF4B59042F}"/>
                    </a:ext>
                  </a:extLst>
                </p:cNvPr>
                <p:cNvSpPr/>
                <p:nvPr/>
              </p:nvSpPr>
              <p:spPr>
                <a:xfrm>
                  <a:off x="8280522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008C6C4-8231-E55E-3BAD-F7B7ACCBABC1}"/>
                    </a:ext>
                  </a:extLst>
                </p:cNvPr>
                <p:cNvSpPr/>
                <p:nvPr/>
              </p:nvSpPr>
              <p:spPr>
                <a:xfrm>
                  <a:off x="7324678" y="4194645"/>
                  <a:ext cx="1186862" cy="457866"/>
                </a:xfrm>
                <a:prstGeom prst="rect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ADCCAD3-53B1-8500-23A6-6F9976336D1D}"/>
                    </a:ext>
                  </a:extLst>
                </p:cNvPr>
                <p:cNvSpPr/>
                <p:nvPr/>
              </p:nvSpPr>
              <p:spPr>
                <a:xfrm>
                  <a:off x="7112244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9AEA87A9-3C8C-4CBB-38AD-4DF6B620C7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0731" y="4239705"/>
                <a:ext cx="1371827" cy="3906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5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Insight.</a:t>
                </a:r>
                <a:endParaRPr lang="en-ID" sz="25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A4931A0-DBA0-76FD-CEEA-5B1D0BED1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2463" y="4232374"/>
                <a:ext cx="390678" cy="390678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D07484-6722-192B-E1F6-39FBC8BC2099}"/>
                </a:ext>
              </a:extLst>
            </p:cNvPr>
            <p:cNvSpPr txBox="1"/>
            <p:nvPr/>
          </p:nvSpPr>
          <p:spPr>
            <a:xfrm>
              <a:off x="7501329" y="2514998"/>
              <a:ext cx="425528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There are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3 peak time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for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o’clock. This is might be the time when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commuting to work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lunch break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commuting to home.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Casual rider only has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obvious peak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17 o’clock.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Casual rider at time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7-9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11-13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16 – 18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o’clock could be good potential candidate to be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member.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3EF22D6-6B64-4693-AE34-C0F4E7C7D78B}"/>
                </a:ext>
              </a:extLst>
            </p:cNvPr>
            <p:cNvSpPr/>
            <p:nvPr/>
          </p:nvSpPr>
          <p:spPr>
            <a:xfrm>
              <a:off x="7227877" y="260121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8D29E5-0B7E-1973-D917-E21FDFCABE29}"/>
                </a:ext>
              </a:extLst>
            </p:cNvPr>
            <p:cNvSpPr/>
            <p:nvPr/>
          </p:nvSpPr>
          <p:spPr>
            <a:xfrm>
              <a:off x="7227877" y="4070230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F4CAC93-A945-E6F1-9DFD-74E42071DFFC}"/>
                </a:ext>
              </a:extLst>
            </p:cNvPr>
            <p:cNvSpPr/>
            <p:nvPr/>
          </p:nvSpPr>
          <p:spPr>
            <a:xfrm>
              <a:off x="7227877" y="3594171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62FCF-1003-4D52-B762-B53C7DBEAE3F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8E972FA-6099-0C38-3929-6AAB0623B7D5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A6E279B-F4F7-477D-E769-08F1B4CDB40A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Flowchart: Terminator 27">
                <a:extLst>
                  <a:ext uri="{FF2B5EF4-FFF2-40B4-BE49-F238E27FC236}">
                    <a16:creationId xmlns:a16="http://schemas.microsoft.com/office/drawing/2014/main" id="{9CC52C6E-B341-3B27-E76F-00B9641843A0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DC0517-0F0F-55DA-EDBB-BAC2498CA2D3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19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F7DD7-BF93-0604-9607-A71990862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17C6184-4CC6-7381-46D6-81DB932CBA01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1D30D3-B2FB-07E1-0D71-C92304106CCD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AE37AF-B49C-3394-DD9A-A08107E42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DB2C8A-253B-5A12-63FB-CFD40F4CEDBE}"/>
              </a:ext>
            </a:extLst>
          </p:cNvPr>
          <p:cNvGrpSpPr/>
          <p:nvPr/>
        </p:nvGrpSpPr>
        <p:grpSpPr>
          <a:xfrm>
            <a:off x="-87700" y="468282"/>
            <a:ext cx="5578381" cy="581073"/>
            <a:chOff x="174237" y="514756"/>
            <a:chExt cx="5578381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C34C528-021D-8C4D-593F-4D4105D2A474}"/>
                </a:ext>
              </a:extLst>
            </p:cNvPr>
            <p:cNvSpPr txBox="1">
              <a:spLocks/>
            </p:cNvSpPr>
            <p:nvPr/>
          </p:nvSpPr>
          <p:spPr>
            <a:xfrm>
              <a:off x="174237" y="514756"/>
              <a:ext cx="5578381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Days and Time</a:t>
              </a:r>
              <a:endParaRPr lang="en-ID" sz="3000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5E9F0F-1064-2FC1-14D1-E5990CE0946F}"/>
                </a:ext>
              </a:extLst>
            </p:cNvPr>
            <p:cNvCxnSpPr>
              <a:cxnSpLocks/>
            </p:cNvCxnSpPr>
            <p:nvPr/>
          </p:nvCxnSpPr>
          <p:spPr>
            <a:xfrm>
              <a:off x="504825" y="980477"/>
              <a:ext cx="790678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7B9453-7A50-B308-2D62-850FB2562875}"/>
                </a:ext>
              </a:extLst>
            </p:cNvPr>
            <p:cNvCxnSpPr>
              <a:cxnSpLocks/>
            </p:cNvCxnSpPr>
            <p:nvPr/>
          </p:nvCxnSpPr>
          <p:spPr>
            <a:xfrm>
              <a:off x="1495425" y="980477"/>
              <a:ext cx="8763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5F383B-35C1-F217-A556-71875E333821}"/>
                </a:ext>
              </a:extLst>
            </p:cNvPr>
            <p:cNvCxnSpPr>
              <a:cxnSpLocks/>
            </p:cNvCxnSpPr>
            <p:nvPr/>
          </p:nvCxnSpPr>
          <p:spPr>
            <a:xfrm>
              <a:off x="2566988" y="980477"/>
              <a:ext cx="6096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92B6FA6-D375-8487-86AE-88466CF9B1A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425" y="980477"/>
              <a:ext cx="200025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7AEF33-B1D4-E3F4-02B7-8F12F84B2993}"/>
              </a:ext>
            </a:extLst>
          </p:cNvPr>
          <p:cNvGrpSpPr/>
          <p:nvPr/>
        </p:nvGrpSpPr>
        <p:grpSpPr>
          <a:xfrm>
            <a:off x="1233488" y="1109472"/>
            <a:ext cx="9816478" cy="3432523"/>
            <a:chOff x="1320131" y="1230450"/>
            <a:chExt cx="9816478" cy="343252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4E9079-1B54-6A68-CB3B-4E7FC079E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639"/>
            <a:stretch/>
          </p:blipFill>
          <p:spPr>
            <a:xfrm>
              <a:off x="1320131" y="1230450"/>
              <a:ext cx="4730398" cy="342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40A9CD-10E0-3D0F-DB8E-92EE92DB7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7"/>
            <a:stretch/>
          </p:blipFill>
          <p:spPr>
            <a:xfrm>
              <a:off x="6050528" y="1230450"/>
              <a:ext cx="5086081" cy="343252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06D3AA8-1B41-FCAD-2F29-F4C5BFD85701}"/>
              </a:ext>
            </a:extLst>
          </p:cNvPr>
          <p:cNvGrpSpPr/>
          <p:nvPr/>
        </p:nvGrpSpPr>
        <p:grpSpPr>
          <a:xfrm>
            <a:off x="1240146" y="4684974"/>
            <a:ext cx="9659802" cy="1569660"/>
            <a:chOff x="1240146" y="5061750"/>
            <a:chExt cx="9659802" cy="15696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7E45E3-0524-8DBC-7376-4D18214E1C2F}"/>
                </a:ext>
              </a:extLst>
            </p:cNvPr>
            <p:cNvGrpSpPr/>
            <p:nvPr/>
          </p:nvGrpSpPr>
          <p:grpSpPr>
            <a:xfrm>
              <a:off x="1240146" y="5617647"/>
              <a:ext cx="1630314" cy="457866"/>
              <a:chOff x="7112244" y="4194645"/>
              <a:chExt cx="1630314" cy="45786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03DD84B-3252-1027-E779-6CB6A8CFB844}"/>
                  </a:ext>
                </a:extLst>
              </p:cNvPr>
              <p:cNvGrpSpPr/>
              <p:nvPr/>
            </p:nvGrpSpPr>
            <p:grpSpPr>
              <a:xfrm>
                <a:off x="7112244" y="4194645"/>
                <a:ext cx="1630314" cy="457866"/>
                <a:chOff x="7112244" y="4194645"/>
                <a:chExt cx="1630314" cy="45786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667FECE-66CC-DEA3-CC74-406DD397459E}"/>
                    </a:ext>
                  </a:extLst>
                </p:cNvPr>
                <p:cNvSpPr/>
                <p:nvPr/>
              </p:nvSpPr>
              <p:spPr>
                <a:xfrm>
                  <a:off x="8280522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D309CD-24AF-7E29-E946-D2D6401EF080}"/>
                    </a:ext>
                  </a:extLst>
                </p:cNvPr>
                <p:cNvSpPr/>
                <p:nvPr/>
              </p:nvSpPr>
              <p:spPr>
                <a:xfrm>
                  <a:off x="7324678" y="4194645"/>
                  <a:ext cx="1186862" cy="457866"/>
                </a:xfrm>
                <a:prstGeom prst="rect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4BBCCF9-3921-98C5-1A90-792A4AB0825F}"/>
                    </a:ext>
                  </a:extLst>
                </p:cNvPr>
                <p:cNvSpPr/>
                <p:nvPr/>
              </p:nvSpPr>
              <p:spPr>
                <a:xfrm>
                  <a:off x="7112244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2B13B488-5BA2-04AB-7627-02AFA2DA33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0731" y="4239705"/>
                <a:ext cx="1371827" cy="3906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5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Insight.</a:t>
                </a:r>
                <a:endParaRPr lang="en-ID" sz="25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C4C8A0A-659A-9D10-ACF8-5BBAEB3A6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2463" y="4232374"/>
                <a:ext cx="390678" cy="390678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8699B3-5781-432E-7F6D-47B325DC7872}"/>
                </a:ext>
              </a:extLst>
            </p:cNvPr>
            <p:cNvSpPr txBox="1"/>
            <p:nvPr/>
          </p:nvSpPr>
          <p:spPr>
            <a:xfrm>
              <a:off x="3292718" y="5061750"/>
              <a:ext cx="76072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weekdays there are still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3 peak time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for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o’clock.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casual member at weekdays now has 2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obvious peak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17 o’clock.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more casual rider at weekend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12 – 18 o’clock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(afternoon) this could be a good time to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promote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the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 conversion program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time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7-9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11-13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16 – 18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o’clock at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weekdays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could be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good potential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candidate to be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F591878-594F-0801-0825-5C21BA48EAF6}"/>
                </a:ext>
              </a:extLst>
            </p:cNvPr>
            <p:cNvGrpSpPr/>
            <p:nvPr/>
          </p:nvGrpSpPr>
          <p:grpSpPr>
            <a:xfrm>
              <a:off x="3147486" y="5167430"/>
              <a:ext cx="149978" cy="1138103"/>
              <a:chOff x="3147486" y="5167430"/>
              <a:chExt cx="149978" cy="113810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84C64DC-1E84-B119-9227-8F5B4F94E769}"/>
                  </a:ext>
                </a:extLst>
              </p:cNvPr>
              <p:cNvSpPr/>
              <p:nvPr/>
            </p:nvSpPr>
            <p:spPr>
              <a:xfrm>
                <a:off x="3147487" y="5167430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304E311-AFA6-692B-8460-FEF92FC9B5E2}"/>
                  </a:ext>
                </a:extLst>
              </p:cNvPr>
              <p:cNvSpPr/>
              <p:nvPr/>
            </p:nvSpPr>
            <p:spPr>
              <a:xfrm>
                <a:off x="3147486" y="5411779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3072389-3D8F-A650-950E-07FC2C778752}"/>
                  </a:ext>
                </a:extLst>
              </p:cNvPr>
              <p:cNvSpPr/>
              <p:nvPr/>
            </p:nvSpPr>
            <p:spPr>
              <a:xfrm>
                <a:off x="3147487" y="5666858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1A52017-EE75-4009-EAA1-8E666D7BBE1C}"/>
                  </a:ext>
                </a:extLst>
              </p:cNvPr>
              <p:cNvSpPr/>
              <p:nvPr/>
            </p:nvSpPr>
            <p:spPr>
              <a:xfrm>
                <a:off x="3147487" y="6155556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AC0A48-7BAB-E03F-D058-1663FA3101EF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74618E-3A1A-0E7C-C76B-AF15CAF3E45B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7EDEFB2-B7A4-C390-4029-7E242E5D20BD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Flowchart: Terminator 20">
                <a:extLst>
                  <a:ext uri="{FF2B5EF4-FFF2-40B4-BE49-F238E27FC236}">
                    <a16:creationId xmlns:a16="http://schemas.microsoft.com/office/drawing/2014/main" id="{90C7DBCB-1C22-A039-FE36-0C07F4630E20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EA6DD0-DEBB-5F59-BDDD-7A15568BF975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08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E4CE60-7C3A-BB6D-A015-4A65C1A22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2" b="47436"/>
          <a:stretch/>
        </p:blipFill>
        <p:spPr bwMode="auto">
          <a:xfrm>
            <a:off x="5783269" y="5275446"/>
            <a:ext cx="7140252" cy="28759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EABB96-DCD9-01AF-56EB-07A6EAA3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50" y="715324"/>
            <a:ext cx="4461701" cy="80645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About Cyclistic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44DE3-510A-76E4-6BF5-39228BC6B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79" y="2665474"/>
            <a:ext cx="1527051" cy="152705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A1BD2-55D4-F217-EE0C-8FE05DB21B39}"/>
              </a:ext>
            </a:extLst>
          </p:cNvPr>
          <p:cNvSpPr txBox="1"/>
          <p:nvPr/>
        </p:nvSpPr>
        <p:spPr>
          <a:xfrm>
            <a:off x="3678936" y="1715266"/>
            <a:ext cx="82353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 err="1">
                <a:solidFill>
                  <a:srgbClr val="4385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is a bike-share program that features more than </a:t>
            </a:r>
            <a:r>
              <a:rPr lang="en-ID" b="1" dirty="0">
                <a:solidFill>
                  <a:srgbClr val="4385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5,800 bicycles 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D" b="1" dirty="0">
                <a:solidFill>
                  <a:srgbClr val="4385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692 docking stations 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in Chicago. The bikes can be unlocked from one station and returned to any other station in the system anytime.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rgbClr val="4385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flexible pricing plans : 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single-ride passes, full-day passes, and annual memberships.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DD89B-F445-11D4-2340-95C707640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A4DDED-6276-6A38-ED75-A1F90E8C5F15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0B728E-EC82-F728-95BC-F1898D08C989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88E239-605A-21AA-B9D3-312CC3A8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22DB5B-3BA6-807B-ED67-F0C4C86231EB}"/>
              </a:ext>
            </a:extLst>
          </p:cNvPr>
          <p:cNvGrpSpPr/>
          <p:nvPr/>
        </p:nvGrpSpPr>
        <p:grpSpPr>
          <a:xfrm>
            <a:off x="3837631" y="3368921"/>
            <a:ext cx="7241408" cy="1647207"/>
            <a:chOff x="4294831" y="3370075"/>
            <a:chExt cx="7241408" cy="164720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A5979E1-3B95-87A8-B6B6-B6F955306DC6}"/>
                </a:ext>
              </a:extLst>
            </p:cNvPr>
            <p:cNvSpPr/>
            <p:nvPr/>
          </p:nvSpPr>
          <p:spPr>
            <a:xfrm>
              <a:off x="4294831" y="4428843"/>
              <a:ext cx="2748488" cy="588439"/>
            </a:xfrm>
            <a:prstGeom prst="round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981340-7653-9F35-A5B9-8D49245486AD}"/>
                </a:ext>
              </a:extLst>
            </p:cNvPr>
            <p:cNvSpPr/>
            <p:nvPr/>
          </p:nvSpPr>
          <p:spPr>
            <a:xfrm>
              <a:off x="4294832" y="3370075"/>
              <a:ext cx="2697688" cy="809622"/>
            </a:xfrm>
            <a:prstGeom prst="round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2ADB45-95EE-F416-90F4-60164DD7C190}"/>
                </a:ext>
              </a:extLst>
            </p:cNvPr>
            <p:cNvGrpSpPr/>
            <p:nvPr/>
          </p:nvGrpSpPr>
          <p:grpSpPr>
            <a:xfrm>
              <a:off x="8917531" y="3491673"/>
              <a:ext cx="2618708" cy="575111"/>
              <a:chOff x="8372917" y="3505399"/>
              <a:chExt cx="1994093" cy="575111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E002BAD-F8D2-054B-9BAE-1D14E0A6524D}"/>
                  </a:ext>
                </a:extLst>
              </p:cNvPr>
              <p:cNvSpPr/>
              <p:nvPr/>
            </p:nvSpPr>
            <p:spPr>
              <a:xfrm>
                <a:off x="8372917" y="3505399"/>
                <a:ext cx="1994093" cy="575111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BC9B41-7BA8-8EB3-0191-9175F4484212}"/>
                  </a:ext>
                </a:extLst>
              </p:cNvPr>
              <p:cNvSpPr txBox="1"/>
              <p:nvPr/>
            </p:nvSpPr>
            <p:spPr>
              <a:xfrm>
                <a:off x="8621181" y="3617615"/>
                <a:ext cx="14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56D2"/>
                    </a:solidFill>
                    <a:latin typeface="Arial Rounded MT Bold" panose="020F0704030504030204" pitchFamily="34" charset="0"/>
                  </a:rPr>
                  <a:t>CASUAL RIDER</a:t>
                </a:r>
                <a:endParaRPr lang="en-ID" dirty="0">
                  <a:solidFill>
                    <a:srgbClr val="0056D2"/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7E5A73-D251-E4DF-B188-350B3F3A4FEB}"/>
                </a:ext>
              </a:extLst>
            </p:cNvPr>
            <p:cNvSpPr/>
            <p:nvPr/>
          </p:nvSpPr>
          <p:spPr>
            <a:xfrm>
              <a:off x="8937709" y="4422789"/>
              <a:ext cx="2598530" cy="575111"/>
            </a:xfrm>
            <a:prstGeom prst="round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C29BAA-6104-04A4-F9A6-9E3C8A81D330}"/>
                </a:ext>
              </a:extLst>
            </p:cNvPr>
            <p:cNvSpPr txBox="1"/>
            <p:nvPr/>
          </p:nvSpPr>
          <p:spPr>
            <a:xfrm>
              <a:off x="8975245" y="4522701"/>
              <a:ext cx="252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6D2"/>
                  </a:solidFill>
                  <a:latin typeface="Arial Rounded MT Bold" panose="020F0704030504030204" pitchFamily="34" charset="0"/>
                </a:rPr>
                <a:t>CYCLISTIC MEMBER</a:t>
              </a:r>
              <a:endParaRPr lang="en-ID" dirty="0">
                <a:solidFill>
                  <a:srgbClr val="0056D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D07991-95C3-A9A2-8271-B90614B97803}"/>
                </a:ext>
              </a:extLst>
            </p:cNvPr>
            <p:cNvSpPr txBox="1"/>
            <p:nvPr/>
          </p:nvSpPr>
          <p:spPr>
            <a:xfrm>
              <a:off x="4467685" y="3389501"/>
              <a:ext cx="2351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6D2"/>
                  </a:solidFill>
                  <a:latin typeface="Arial Rounded MT Bold" panose="020F0704030504030204" pitchFamily="34" charset="0"/>
                </a:rPr>
                <a:t>Single-Ride Passes</a:t>
              </a:r>
              <a:endParaRPr lang="en-ID" dirty="0">
                <a:solidFill>
                  <a:srgbClr val="0056D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DCCB5E-3CFD-6D11-29A1-6EF1798DF9AD}"/>
                </a:ext>
              </a:extLst>
            </p:cNvPr>
            <p:cNvSpPr txBox="1"/>
            <p:nvPr/>
          </p:nvSpPr>
          <p:spPr>
            <a:xfrm>
              <a:off x="4632087" y="3776283"/>
              <a:ext cx="202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6D2"/>
                  </a:solidFill>
                  <a:latin typeface="Arial Rounded MT Bold" panose="020F0704030504030204" pitchFamily="34" charset="0"/>
                </a:rPr>
                <a:t>Full-Day Passes</a:t>
              </a:r>
              <a:endParaRPr lang="en-ID" dirty="0">
                <a:solidFill>
                  <a:srgbClr val="0056D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56D40B-5A97-A4F0-91C0-EEBF458256E1}"/>
                </a:ext>
              </a:extLst>
            </p:cNvPr>
            <p:cNvSpPr txBox="1"/>
            <p:nvPr/>
          </p:nvSpPr>
          <p:spPr>
            <a:xfrm>
              <a:off x="4412411" y="4525679"/>
              <a:ext cx="251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6D2"/>
                  </a:solidFill>
                  <a:latin typeface="Arial Rounded MT Bold" panose="020F0704030504030204" pitchFamily="34" charset="0"/>
                </a:rPr>
                <a:t>Annual Memberships</a:t>
              </a:r>
              <a:endParaRPr lang="en-ID" dirty="0">
                <a:solidFill>
                  <a:srgbClr val="0056D2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C54C5A-2183-1289-3C38-1BFA2EF9D54A}"/>
                </a:ext>
              </a:extLst>
            </p:cNvPr>
            <p:cNvCxnSpPr>
              <a:cxnSpLocks/>
            </p:cNvCxnSpPr>
            <p:nvPr/>
          </p:nvCxnSpPr>
          <p:spPr>
            <a:xfrm>
              <a:off x="7118559" y="4711854"/>
              <a:ext cx="1746041" cy="11208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E9A6B5-70D1-E30C-1ABA-857C861DB040}"/>
                </a:ext>
              </a:extLst>
            </p:cNvPr>
            <p:cNvCxnSpPr>
              <a:cxnSpLocks/>
            </p:cNvCxnSpPr>
            <p:nvPr/>
          </p:nvCxnSpPr>
          <p:spPr>
            <a:xfrm>
              <a:off x="7118559" y="3802087"/>
              <a:ext cx="1746041" cy="11208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AEAE79-220C-940C-0F6E-EB88443115DC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05CD7A-F205-E977-3CBA-D98EDC254B17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C9ED97F-5921-6252-8CDB-38F5B5D178DA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Flowchart: Terminator 21">
                <a:extLst>
                  <a:ext uri="{FF2B5EF4-FFF2-40B4-BE49-F238E27FC236}">
                    <a16:creationId xmlns:a16="http://schemas.microsoft.com/office/drawing/2014/main" id="{9ECBADBE-E04D-66C1-277A-39B2FB85FB13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4685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F24268-4A8F-1F67-6F30-A4E005688636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007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F404F1-3891-341F-F4A1-5BC2DCF12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5C258B-AD68-0B43-03C6-D9F39204EC4F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3F30B3-5662-1BFF-A319-6DD835621E50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AFE4AE-E0BB-700A-69BE-665B7D975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33AAC9-540B-48F8-11D9-CDCA95FA4728}"/>
              </a:ext>
            </a:extLst>
          </p:cNvPr>
          <p:cNvGrpSpPr/>
          <p:nvPr/>
        </p:nvGrpSpPr>
        <p:grpSpPr>
          <a:xfrm>
            <a:off x="93902" y="487614"/>
            <a:ext cx="4272358" cy="581073"/>
            <a:chOff x="32942" y="445537"/>
            <a:chExt cx="4272358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900EADB6-34F9-607C-2488-27A4FF7E55B9}"/>
                </a:ext>
              </a:extLst>
            </p:cNvPr>
            <p:cNvSpPr txBox="1">
              <a:spLocks/>
            </p:cNvSpPr>
            <p:nvPr/>
          </p:nvSpPr>
          <p:spPr>
            <a:xfrm>
              <a:off x="32942" y="445537"/>
              <a:ext cx="4272358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Bike Type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21EB65-9AB0-7470-B308-ACF099203288}"/>
                </a:ext>
              </a:extLst>
            </p:cNvPr>
            <p:cNvCxnSpPr>
              <a:cxnSpLocks/>
            </p:cNvCxnSpPr>
            <p:nvPr/>
          </p:nvCxnSpPr>
          <p:spPr>
            <a:xfrm>
              <a:off x="174237" y="904527"/>
              <a:ext cx="770211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3031CC-231A-C2C5-0538-2DD0B970E37D}"/>
                </a:ext>
              </a:extLst>
            </p:cNvPr>
            <p:cNvCxnSpPr>
              <a:cxnSpLocks/>
            </p:cNvCxnSpPr>
            <p:nvPr/>
          </p:nvCxnSpPr>
          <p:spPr>
            <a:xfrm>
              <a:off x="1160983" y="904527"/>
              <a:ext cx="875462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C6A163-C7F3-9733-D84F-D6E5624F8F98}"/>
                </a:ext>
              </a:extLst>
            </p:cNvPr>
            <p:cNvCxnSpPr>
              <a:cxnSpLocks/>
            </p:cNvCxnSpPr>
            <p:nvPr/>
          </p:nvCxnSpPr>
          <p:spPr>
            <a:xfrm>
              <a:off x="2249418" y="904527"/>
              <a:ext cx="1206252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C91DC1-FD66-3512-C95B-1BF20D20B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0070" y="904527"/>
              <a:ext cx="32807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A2A5EB-5237-0AE0-5926-185C6572D261}"/>
              </a:ext>
            </a:extLst>
          </p:cNvPr>
          <p:cNvGrpSpPr/>
          <p:nvPr/>
        </p:nvGrpSpPr>
        <p:grpSpPr>
          <a:xfrm>
            <a:off x="818806" y="5305916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EF04D9-C2BA-6152-245A-CBE7D3DBEC66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B43ED8-B3F6-D291-B312-B6AC779C3AA7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B6F681-BCED-7FE1-EED1-2B48BDF9375C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03FE2FE-A457-CB0F-7CE7-D2257DC8F61C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E0C647E-0684-4FC9-4F5E-BC93AE1A3D64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077E99-971B-462A-017B-E2A304C05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01E52A-0B9A-F60C-A259-07B07E9BF772}"/>
              </a:ext>
            </a:extLst>
          </p:cNvPr>
          <p:cNvGrpSpPr/>
          <p:nvPr/>
        </p:nvGrpSpPr>
        <p:grpSpPr>
          <a:xfrm>
            <a:off x="2697063" y="4572226"/>
            <a:ext cx="9179006" cy="2308324"/>
            <a:chOff x="3145073" y="4572226"/>
            <a:chExt cx="9179006" cy="23083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770231-1715-D544-9C01-E0CCC5A771D4}"/>
                </a:ext>
              </a:extLst>
            </p:cNvPr>
            <p:cNvSpPr txBox="1"/>
            <p:nvPr/>
          </p:nvSpPr>
          <p:spPr>
            <a:xfrm>
              <a:off x="3343436" y="4572226"/>
              <a:ext cx="898064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Cyclistic members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prefer to use a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classic bike over an electric bike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for distances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200-2000 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and duration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0-20 minutes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while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are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still 50:50 for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classic bikes or electric bikes.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For distances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2000 – 9000 m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duration 0-20 minutes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either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members or casual riders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prefer an electric bike to a classic bike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There are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who used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docked bikes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then there is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no use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promote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members to docked bike users.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with a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short duration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(0-20 minute)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medium to long distances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(200-9000 m) who use the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classic or electric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bike is a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good group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to be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483BCB5-F1A5-73A6-0653-41898FB35545}"/>
                </a:ext>
              </a:extLst>
            </p:cNvPr>
            <p:cNvSpPr/>
            <p:nvPr/>
          </p:nvSpPr>
          <p:spPr>
            <a:xfrm>
              <a:off x="3145073" y="4672267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1556959-DC80-438A-E160-F770DB51761A}"/>
                </a:ext>
              </a:extLst>
            </p:cNvPr>
            <p:cNvSpPr/>
            <p:nvPr/>
          </p:nvSpPr>
          <p:spPr>
            <a:xfrm>
              <a:off x="3145073" y="5159800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FC707A0-6D5B-7F53-D1F8-403448AEB540}"/>
                </a:ext>
              </a:extLst>
            </p:cNvPr>
            <p:cNvSpPr/>
            <p:nvPr/>
          </p:nvSpPr>
          <p:spPr>
            <a:xfrm>
              <a:off x="3145073" y="5644479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153DBDA-F6C6-9E3B-0D32-4CDEB634EFF1}"/>
                </a:ext>
              </a:extLst>
            </p:cNvPr>
            <p:cNvSpPr/>
            <p:nvPr/>
          </p:nvSpPr>
          <p:spPr>
            <a:xfrm>
              <a:off x="3145073" y="612915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8D7A61-32DE-06BD-82FA-8018AA5AD860}"/>
              </a:ext>
            </a:extLst>
          </p:cNvPr>
          <p:cNvGrpSpPr/>
          <p:nvPr/>
        </p:nvGrpSpPr>
        <p:grpSpPr>
          <a:xfrm>
            <a:off x="11654844" y="6379737"/>
            <a:ext cx="447825" cy="1314657"/>
            <a:chOff x="11603063" y="6322142"/>
            <a:chExt cx="447825" cy="13146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88279AA-4DA7-3669-C686-9935B22D40B7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364B765-B725-BA4C-CED4-6E02BC29A9C9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5" name="Flowchart: Terminator 44">
                <a:extLst>
                  <a:ext uri="{FF2B5EF4-FFF2-40B4-BE49-F238E27FC236}">
                    <a16:creationId xmlns:a16="http://schemas.microsoft.com/office/drawing/2014/main" id="{53A086BA-8A88-334E-9571-A27FBB0563A7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3AAECD-9B36-446D-8BC5-2BC1D6A57B7E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2A5CE65-4986-881C-A743-CB1D55FFD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5774"/>
            <a:ext cx="5238334" cy="3232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0CFDB6-FC0A-A87A-9D1E-AE5E1069B4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7" y="1135774"/>
            <a:ext cx="5238334" cy="32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1D0D7A-C98E-71DE-3D05-306942CD0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1EE511-9EF0-66AF-4FC2-E7EFD0EAA3A1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F50855-4F52-4A9C-5246-F77727E35129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3D335B-D11A-0624-F626-1DE64C76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5A4078-0547-5798-B734-91A516D2F4F4}"/>
              </a:ext>
            </a:extLst>
          </p:cNvPr>
          <p:cNvGrpSpPr/>
          <p:nvPr/>
        </p:nvGrpSpPr>
        <p:grpSpPr>
          <a:xfrm>
            <a:off x="-508234" y="518300"/>
            <a:ext cx="5009437" cy="581073"/>
            <a:chOff x="245851" y="716230"/>
            <a:chExt cx="5009437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3FD9377-B17C-D861-C9A6-E2709438D953}"/>
                </a:ext>
              </a:extLst>
            </p:cNvPr>
            <p:cNvSpPr txBox="1">
              <a:spLocks/>
            </p:cNvSpPr>
            <p:nvPr/>
          </p:nvSpPr>
          <p:spPr>
            <a:xfrm>
              <a:off x="245851" y="716230"/>
              <a:ext cx="5009437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Station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2AB288-AA34-6986-74E3-F8EB085001F8}"/>
                </a:ext>
              </a:extLst>
            </p:cNvPr>
            <p:cNvCxnSpPr>
              <a:cxnSpLocks/>
            </p:cNvCxnSpPr>
            <p:nvPr/>
          </p:nvCxnSpPr>
          <p:spPr>
            <a:xfrm>
              <a:off x="994410" y="1178597"/>
              <a:ext cx="7747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16ED89-E6CA-A304-5B10-9D3A2881B54E}"/>
                </a:ext>
              </a:extLst>
            </p:cNvPr>
            <p:cNvCxnSpPr>
              <a:cxnSpLocks/>
            </p:cNvCxnSpPr>
            <p:nvPr/>
          </p:nvCxnSpPr>
          <p:spPr>
            <a:xfrm>
              <a:off x="1964055" y="1179269"/>
              <a:ext cx="88582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280EF9D-6870-244B-8646-B4A7F463C3E7}"/>
                </a:ext>
              </a:extLst>
            </p:cNvPr>
            <p:cNvCxnSpPr>
              <a:cxnSpLocks/>
            </p:cNvCxnSpPr>
            <p:nvPr/>
          </p:nvCxnSpPr>
          <p:spPr>
            <a:xfrm>
              <a:off x="3080385" y="1178597"/>
              <a:ext cx="142303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7F19D3-7482-0653-4186-2A0D7579F2DF}"/>
              </a:ext>
            </a:extLst>
          </p:cNvPr>
          <p:cNvGrpSpPr/>
          <p:nvPr/>
        </p:nvGrpSpPr>
        <p:grpSpPr>
          <a:xfrm>
            <a:off x="778267" y="5650369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633625-FAFF-0776-2322-D011FDB808C8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C0F9E5A-42E1-0863-EC38-D7269FF2F2D8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B1C74BC-6A5D-1D7A-2E37-CD220E105726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2581192-225F-FDF6-C3BF-0ED95D6AC513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9FEB54D6-DA7F-2AA7-4324-F52F60F3DF0B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0651526-A3D1-3DE3-CD9F-1DF160EF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656BED9-86B9-4CA5-5EE5-F011C50C6C7E}"/>
              </a:ext>
            </a:extLst>
          </p:cNvPr>
          <p:cNvSpPr txBox="1"/>
          <p:nvPr/>
        </p:nvSpPr>
        <p:spPr>
          <a:xfrm>
            <a:off x="3004663" y="5284391"/>
            <a:ext cx="859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 number of bike user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casual rider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member at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Zone 1 and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17239F-E20C-31EF-4F6D-8E63F04780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8" r="28165" b="30068"/>
          <a:stretch/>
        </p:blipFill>
        <p:spPr>
          <a:xfrm>
            <a:off x="6096000" y="1099373"/>
            <a:ext cx="2836452" cy="383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CD5AF8-1D34-F9B8-8B12-8C8DAE4E68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5" r="27838" b="28849"/>
          <a:stretch/>
        </p:blipFill>
        <p:spPr>
          <a:xfrm>
            <a:off x="3093615" y="1128514"/>
            <a:ext cx="2787845" cy="383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415C9-D17C-E923-6767-E004944590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r="28093" b="27146"/>
          <a:stretch/>
        </p:blipFill>
        <p:spPr>
          <a:xfrm>
            <a:off x="248331" y="1109403"/>
            <a:ext cx="2723534" cy="3835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D0152C-A7C6-1BB4-2CAF-5FF3102AE44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3" r="28042" b="28849"/>
          <a:stretch/>
        </p:blipFill>
        <p:spPr>
          <a:xfrm>
            <a:off x="9005595" y="1099373"/>
            <a:ext cx="2815226" cy="3834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DF923A-D634-C633-470D-067CE97B0307}"/>
              </a:ext>
            </a:extLst>
          </p:cNvPr>
          <p:cNvSpPr txBox="1"/>
          <p:nvPr/>
        </p:nvSpPr>
        <p:spPr>
          <a:xfrm>
            <a:off x="3004663" y="5605557"/>
            <a:ext cx="8409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this density map, we can infer that between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casual riders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members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similarities of the station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8CCADE-4F78-05B6-0FCB-E172F15ADBBB}"/>
              </a:ext>
            </a:extLst>
          </p:cNvPr>
          <p:cNvSpPr/>
          <p:nvPr/>
        </p:nvSpPr>
        <p:spPr>
          <a:xfrm>
            <a:off x="2760521" y="5376973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09072E-319D-B7C4-3110-C148A43ABC5A}"/>
              </a:ext>
            </a:extLst>
          </p:cNvPr>
          <p:cNvSpPr/>
          <p:nvPr/>
        </p:nvSpPr>
        <p:spPr>
          <a:xfrm>
            <a:off x="2760521" y="5708318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055839-61B7-DBAA-FC05-62F00798F67F}"/>
              </a:ext>
            </a:extLst>
          </p:cNvPr>
          <p:cNvSpPr txBox="1"/>
          <p:nvPr/>
        </p:nvSpPr>
        <p:spPr>
          <a:xfrm>
            <a:off x="2982242" y="6173655"/>
            <a:ext cx="840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Zone 1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posses a good opportunity for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member marketing campaign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4DBFB9-B5F6-6535-4423-EABE51485387}"/>
              </a:ext>
            </a:extLst>
          </p:cNvPr>
          <p:cNvSpPr/>
          <p:nvPr/>
        </p:nvSpPr>
        <p:spPr>
          <a:xfrm>
            <a:off x="2760521" y="6268760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5A8623-3766-04F5-7A0D-0C570CBC46D0}"/>
              </a:ext>
            </a:extLst>
          </p:cNvPr>
          <p:cNvGrpSpPr/>
          <p:nvPr/>
        </p:nvGrpSpPr>
        <p:grpSpPr>
          <a:xfrm>
            <a:off x="11654844" y="6379737"/>
            <a:ext cx="447825" cy="1314657"/>
            <a:chOff x="11603063" y="6322142"/>
            <a:chExt cx="447825" cy="131465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301A9F-A9AC-A78A-CB3F-D908C70214C0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9C3E8AC-7B20-5003-3BB6-0D9AF1FC2545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Flowchart: Terminator 31">
                <a:extLst>
                  <a:ext uri="{FF2B5EF4-FFF2-40B4-BE49-F238E27FC236}">
                    <a16:creationId xmlns:a16="http://schemas.microsoft.com/office/drawing/2014/main" id="{8C87AB6B-6AE7-6CFF-B5A9-BCEFA3D5427C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8C9D69-A0B8-B60C-0E0E-0E9A7FB6CEC7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417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1C61A5-4E6C-3F78-86B4-3E60367BA3DC}"/>
              </a:ext>
            </a:extLst>
          </p:cNvPr>
          <p:cNvGrpSpPr/>
          <p:nvPr/>
        </p:nvGrpSpPr>
        <p:grpSpPr>
          <a:xfrm>
            <a:off x="-508234" y="501137"/>
            <a:ext cx="5009437" cy="581073"/>
            <a:chOff x="245851" y="716230"/>
            <a:chExt cx="5009437" cy="58107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2190562-2A49-AB78-B418-EB866D61E66D}"/>
                </a:ext>
              </a:extLst>
            </p:cNvPr>
            <p:cNvSpPr txBox="1">
              <a:spLocks/>
            </p:cNvSpPr>
            <p:nvPr/>
          </p:nvSpPr>
          <p:spPr>
            <a:xfrm>
              <a:off x="245851" y="716230"/>
              <a:ext cx="5009437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Station</a:t>
              </a:r>
              <a:endParaRPr lang="en-ID" sz="3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B3E6D13-DE55-ECED-2AFA-D2E3946D280A}"/>
                </a:ext>
              </a:extLst>
            </p:cNvPr>
            <p:cNvCxnSpPr>
              <a:cxnSpLocks/>
            </p:cNvCxnSpPr>
            <p:nvPr/>
          </p:nvCxnSpPr>
          <p:spPr>
            <a:xfrm>
              <a:off x="994410" y="1178597"/>
              <a:ext cx="7747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38E52A-3F0A-16B8-8B37-2FADE4743361}"/>
                </a:ext>
              </a:extLst>
            </p:cNvPr>
            <p:cNvCxnSpPr>
              <a:cxnSpLocks/>
            </p:cNvCxnSpPr>
            <p:nvPr/>
          </p:nvCxnSpPr>
          <p:spPr>
            <a:xfrm>
              <a:off x="1964055" y="1179269"/>
              <a:ext cx="88582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5A9161-5225-40E3-9B9C-5C1BCBE51F5C}"/>
                </a:ext>
              </a:extLst>
            </p:cNvPr>
            <p:cNvCxnSpPr>
              <a:cxnSpLocks/>
            </p:cNvCxnSpPr>
            <p:nvPr/>
          </p:nvCxnSpPr>
          <p:spPr>
            <a:xfrm>
              <a:off x="3080385" y="1178597"/>
              <a:ext cx="142303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E8E3863-1F00-FABD-BFC6-0BE15E7BF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6FE8401-8195-6048-89A7-3F58F2C690CE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40D2C6-42A8-9846-8C95-09BF5B4EE2D1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A2F948-8971-46E0-715A-8F321991D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DB6B5B-03B9-08A7-25F7-AE76C6492676}"/>
              </a:ext>
            </a:extLst>
          </p:cNvPr>
          <p:cNvGrpSpPr/>
          <p:nvPr/>
        </p:nvGrpSpPr>
        <p:grpSpPr>
          <a:xfrm>
            <a:off x="637644" y="5279253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EF215C-E2D2-094C-6690-359B8A0F572C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0996015-8855-AFBD-4149-D7A2493588FF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A86E98-5F67-36BA-8B3C-94B5AF7E7D0D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203FC60-B25F-5283-F83C-42633DEF504E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6A712EB9-D3EB-C7B6-0E9A-C3BC42587E64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1903504-4CFD-D616-30CB-103D90C2B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F46263-EA9D-23DA-DE96-7FB134817A32}"/>
              </a:ext>
            </a:extLst>
          </p:cNvPr>
          <p:cNvSpPr txBox="1"/>
          <p:nvPr/>
        </p:nvSpPr>
        <p:spPr>
          <a:xfrm>
            <a:off x="3004662" y="4442786"/>
            <a:ext cx="918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Station with an average user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more than 10 user/day in zone 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has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50:50 proportion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between the user who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starts using the bike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the user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who finish using the bike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same station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1B7E31-01EC-E11A-8DB0-090DF9A1A751}"/>
              </a:ext>
            </a:extLst>
          </p:cNvPr>
          <p:cNvSpPr txBox="1"/>
          <p:nvPr/>
        </p:nvSpPr>
        <p:spPr>
          <a:xfrm>
            <a:off x="3004663" y="5027561"/>
            <a:ext cx="8593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zone 1,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casual riders and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member was similar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they use the same station to start using the bike and end using the bike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ED7FDA-5DD4-D729-3304-1AC0A04ED252}"/>
              </a:ext>
            </a:extLst>
          </p:cNvPr>
          <p:cNvSpPr txBox="1"/>
          <p:nvPr/>
        </p:nvSpPr>
        <p:spPr>
          <a:xfrm>
            <a:off x="3004663" y="5625181"/>
            <a:ext cx="8593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this chart we could assume that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there are fix number of casual rider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member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whom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used the bikes for commuting in zone 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30B918-F593-2032-31CB-2D9852220219}"/>
              </a:ext>
            </a:extLst>
          </p:cNvPr>
          <p:cNvSpPr/>
          <p:nvPr/>
        </p:nvSpPr>
        <p:spPr>
          <a:xfrm>
            <a:off x="2760521" y="4526722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B52D96-B934-DADE-3829-2516CD9387B5}"/>
              </a:ext>
            </a:extLst>
          </p:cNvPr>
          <p:cNvSpPr/>
          <p:nvPr/>
        </p:nvSpPr>
        <p:spPr>
          <a:xfrm>
            <a:off x="2760521" y="5115110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763EE8-518C-E87C-114C-9A601EE59BE3}"/>
              </a:ext>
            </a:extLst>
          </p:cNvPr>
          <p:cNvSpPr/>
          <p:nvPr/>
        </p:nvSpPr>
        <p:spPr>
          <a:xfrm>
            <a:off x="2760521" y="5719059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1745FB-000F-DAD2-CA19-199ECD6057AA}"/>
              </a:ext>
            </a:extLst>
          </p:cNvPr>
          <p:cNvSpPr txBox="1"/>
          <p:nvPr/>
        </p:nvSpPr>
        <p:spPr>
          <a:xfrm>
            <a:off x="3004662" y="6205047"/>
            <a:ext cx="8184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Casual rider use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less station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compare 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member,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164 : 237 station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for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commuting in zone 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C111DA4-BF7D-CA85-75F9-40CB5261A67F}"/>
              </a:ext>
            </a:extLst>
          </p:cNvPr>
          <p:cNvSpPr/>
          <p:nvPr/>
        </p:nvSpPr>
        <p:spPr>
          <a:xfrm>
            <a:off x="2760521" y="6289247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AAD099-5091-93AC-B45D-3A65F07D8AE1}"/>
              </a:ext>
            </a:extLst>
          </p:cNvPr>
          <p:cNvGrpSpPr/>
          <p:nvPr/>
        </p:nvGrpSpPr>
        <p:grpSpPr>
          <a:xfrm>
            <a:off x="11654844" y="6379737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1A3F8FA-2590-98FF-6CE9-D3077BFAEC76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5118B9-11A6-E520-150D-68C3666000C6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Flowchart: Terminator 14">
                <a:extLst>
                  <a:ext uri="{FF2B5EF4-FFF2-40B4-BE49-F238E27FC236}">
                    <a16:creationId xmlns:a16="http://schemas.microsoft.com/office/drawing/2014/main" id="{F2CE0B60-33BA-888B-9DA8-97A128DC5C72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EBEDD6-8E9C-E5EA-D178-002A8F8BEE82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305796B-643D-CADE-9118-188443653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2275"/>
            <a:ext cx="5010834" cy="309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DEB6CD-9CFE-978B-F8CB-99934B5FC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5" y="1220641"/>
            <a:ext cx="5010834" cy="30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18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C15EB94-774B-509C-EFBE-6B5A0146157C}"/>
              </a:ext>
            </a:extLst>
          </p:cNvPr>
          <p:cNvGrpSpPr/>
          <p:nvPr/>
        </p:nvGrpSpPr>
        <p:grpSpPr>
          <a:xfrm>
            <a:off x="-508234" y="517968"/>
            <a:ext cx="5009437" cy="581073"/>
            <a:chOff x="245851" y="716230"/>
            <a:chExt cx="5009437" cy="581073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94406B86-E705-F2E5-B7BC-66314158A06F}"/>
                </a:ext>
              </a:extLst>
            </p:cNvPr>
            <p:cNvSpPr txBox="1">
              <a:spLocks/>
            </p:cNvSpPr>
            <p:nvPr/>
          </p:nvSpPr>
          <p:spPr>
            <a:xfrm>
              <a:off x="245851" y="716230"/>
              <a:ext cx="5009437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Station</a:t>
              </a:r>
              <a:endParaRPr lang="en-ID" sz="30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C7E84D-A03C-B238-9D98-6DD50091396B}"/>
                </a:ext>
              </a:extLst>
            </p:cNvPr>
            <p:cNvCxnSpPr>
              <a:cxnSpLocks/>
            </p:cNvCxnSpPr>
            <p:nvPr/>
          </p:nvCxnSpPr>
          <p:spPr>
            <a:xfrm>
              <a:off x="994410" y="1178597"/>
              <a:ext cx="7747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5A382D-58A5-4118-0B50-29F5B886ED58}"/>
                </a:ext>
              </a:extLst>
            </p:cNvPr>
            <p:cNvCxnSpPr>
              <a:cxnSpLocks/>
            </p:cNvCxnSpPr>
            <p:nvPr/>
          </p:nvCxnSpPr>
          <p:spPr>
            <a:xfrm>
              <a:off x="1964055" y="1179269"/>
              <a:ext cx="88582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4AECB5-08ED-04C7-F490-4DB81B690528}"/>
                </a:ext>
              </a:extLst>
            </p:cNvPr>
            <p:cNvCxnSpPr>
              <a:cxnSpLocks/>
            </p:cNvCxnSpPr>
            <p:nvPr/>
          </p:nvCxnSpPr>
          <p:spPr>
            <a:xfrm>
              <a:off x="3080385" y="1178597"/>
              <a:ext cx="142303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8219C-51D9-F387-FB24-76420686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6FBE3EE-78A6-FF39-5DD4-107BA80410B1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BBA567-5846-8C04-EDA2-C2F9EE2BBC08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98A880-AB2E-FB0F-627B-EB5F5E1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CCA278-A36D-2362-5D2A-38D31C6E8F95}"/>
              </a:ext>
            </a:extLst>
          </p:cNvPr>
          <p:cNvGrpSpPr/>
          <p:nvPr/>
        </p:nvGrpSpPr>
        <p:grpSpPr>
          <a:xfrm>
            <a:off x="477802" y="5344109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B4CE5B-F673-A949-0B15-05D3BAD2C0B5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338A7F9-954C-3DD3-7BBE-09F6FCD2270B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1ED501-3505-8B56-F56F-12302FAC8063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842FDB4-866E-BD95-4B13-C9B60D733EFF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1084C9C6-AB52-968E-9EFA-AE55CDBCFD38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99DD4C-CF7F-B63D-AA5F-D8D2EA50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3E6503-0455-6298-27F3-ECCFFD991935}"/>
              </a:ext>
            </a:extLst>
          </p:cNvPr>
          <p:cNvGrpSpPr/>
          <p:nvPr/>
        </p:nvGrpSpPr>
        <p:grpSpPr>
          <a:xfrm>
            <a:off x="2294384" y="4857038"/>
            <a:ext cx="9788759" cy="1402224"/>
            <a:chOff x="2294384" y="4442786"/>
            <a:chExt cx="9788759" cy="14022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2B98CD-DB19-7D36-262B-4FD0053F4AF8}"/>
                </a:ext>
              </a:extLst>
            </p:cNvPr>
            <p:cNvSpPr txBox="1"/>
            <p:nvPr/>
          </p:nvSpPr>
          <p:spPr>
            <a:xfrm>
              <a:off x="2487071" y="4442786"/>
              <a:ext cx="9596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Station with an average user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more than 10 user/day in zone 2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also has a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50:50 proportion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between the user who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starts using the bike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and the user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who finish using the bike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the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same station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B83799-3D34-6BED-87DE-48F2ABC390B8}"/>
                </a:ext>
              </a:extLst>
            </p:cNvPr>
            <p:cNvSpPr txBox="1"/>
            <p:nvPr/>
          </p:nvSpPr>
          <p:spPr>
            <a:xfrm>
              <a:off x="2487071" y="5005902"/>
              <a:ext cx="9418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zone 2,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behaviour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riders and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 was similar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they use the same station to start using the bike and end using the bike 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3B50FE-BE00-7467-A837-DD8336B1C9F3}"/>
                </a:ext>
              </a:extLst>
            </p:cNvPr>
            <p:cNvSpPr/>
            <p:nvPr/>
          </p:nvSpPr>
          <p:spPr>
            <a:xfrm>
              <a:off x="2294384" y="4526722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3A16A29-1B50-B09F-415C-7DDFE24B384B}"/>
                </a:ext>
              </a:extLst>
            </p:cNvPr>
            <p:cNvSpPr/>
            <p:nvPr/>
          </p:nvSpPr>
          <p:spPr>
            <a:xfrm>
              <a:off x="2294384" y="5097249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4783094-9831-2C55-8821-3EDA89DE2A99}"/>
                </a:ext>
              </a:extLst>
            </p:cNvPr>
            <p:cNvSpPr/>
            <p:nvPr/>
          </p:nvSpPr>
          <p:spPr>
            <a:xfrm>
              <a:off x="2294384" y="5600745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20C3CA-49DB-C7C1-1049-63DFFBFF1260}"/>
                </a:ext>
              </a:extLst>
            </p:cNvPr>
            <p:cNvSpPr txBox="1"/>
            <p:nvPr/>
          </p:nvSpPr>
          <p:spPr>
            <a:xfrm>
              <a:off x="2487071" y="5506456"/>
              <a:ext cx="9187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Casual rider use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less station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compare to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4:10 station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for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commuting in zone 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E11AA1-1030-9CB1-061E-6AFEB9C0B37D}"/>
              </a:ext>
            </a:extLst>
          </p:cNvPr>
          <p:cNvGrpSpPr/>
          <p:nvPr/>
        </p:nvGrpSpPr>
        <p:grpSpPr>
          <a:xfrm>
            <a:off x="11654844" y="6379737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BC57815-21A3-4FE2-6B5A-84F3892BF9CF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F836914-959F-9CD5-1DF2-C572AF7FD3D9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Flowchart: Terminator 21">
                <a:extLst>
                  <a:ext uri="{FF2B5EF4-FFF2-40B4-BE49-F238E27FC236}">
                    <a16:creationId xmlns:a16="http://schemas.microsoft.com/office/drawing/2014/main" id="{5AD28038-BC20-F7BA-A58C-5F1B1AFA3957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4F16D1-E1FA-94C0-138A-1A124BCB1C83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6933F50-3031-78DC-971F-1583647A3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6407"/>
            <a:ext cx="5757501" cy="355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3060CA-EBF3-4841-81E4-EDFC3D2EC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3" y="1164276"/>
            <a:ext cx="5600001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60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43106BB-CE30-A901-34C4-3D927D1EEF3F}"/>
              </a:ext>
            </a:extLst>
          </p:cNvPr>
          <p:cNvSpPr/>
          <p:nvPr/>
        </p:nvSpPr>
        <p:spPr>
          <a:xfrm>
            <a:off x="9807120" y="111458"/>
            <a:ext cx="3790690" cy="75525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67044-88D3-1625-5C4B-3DA99481B491}"/>
              </a:ext>
            </a:extLst>
          </p:cNvPr>
          <p:cNvGrpSpPr/>
          <p:nvPr/>
        </p:nvGrpSpPr>
        <p:grpSpPr>
          <a:xfrm>
            <a:off x="-508234" y="517968"/>
            <a:ext cx="5009437" cy="581073"/>
            <a:chOff x="245851" y="716230"/>
            <a:chExt cx="5009437" cy="58107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10C5608-6224-0D3F-E338-BB9414B7D671}"/>
                </a:ext>
              </a:extLst>
            </p:cNvPr>
            <p:cNvSpPr txBox="1">
              <a:spLocks/>
            </p:cNvSpPr>
            <p:nvPr/>
          </p:nvSpPr>
          <p:spPr>
            <a:xfrm>
              <a:off x="245851" y="716230"/>
              <a:ext cx="5009437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Station</a:t>
              </a:r>
              <a:endParaRPr lang="en-ID" sz="3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CC55E2-9441-39AE-5291-1ACF73371123}"/>
                </a:ext>
              </a:extLst>
            </p:cNvPr>
            <p:cNvCxnSpPr>
              <a:cxnSpLocks/>
            </p:cNvCxnSpPr>
            <p:nvPr/>
          </p:nvCxnSpPr>
          <p:spPr>
            <a:xfrm>
              <a:off x="994410" y="1178597"/>
              <a:ext cx="7747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DA4978-D6AC-D747-12A7-042699CCD3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4055" y="1179269"/>
              <a:ext cx="88582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A35C5BE-4C52-DC73-BDD4-300DD89AA882}"/>
                </a:ext>
              </a:extLst>
            </p:cNvPr>
            <p:cNvCxnSpPr>
              <a:cxnSpLocks/>
            </p:cNvCxnSpPr>
            <p:nvPr/>
          </p:nvCxnSpPr>
          <p:spPr>
            <a:xfrm>
              <a:off x="3080385" y="1178597"/>
              <a:ext cx="142303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E8F8D8A-0AC7-D4CC-5BA2-2F2B42F1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4CE7EF5-29FB-6D1A-021B-4E5A17053F7A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CC9EFA-F5EC-3B57-8EBD-FC2E776E27DD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AC0645-CDC3-C05B-D2E1-267ED7C43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30B9A9B-2702-4451-7BCB-52A44F8D1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547258"/>
              </p:ext>
            </p:extLst>
          </p:nvPr>
        </p:nvGraphicFramePr>
        <p:xfrm>
          <a:off x="263473" y="1142535"/>
          <a:ext cx="6144844" cy="36146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21768">
                  <a:extLst>
                    <a:ext uri="{9D8B030D-6E8A-4147-A177-3AD203B41FA5}">
                      <a16:colId xmlns:a16="http://schemas.microsoft.com/office/drawing/2014/main" val="74575511"/>
                    </a:ext>
                  </a:extLst>
                </a:gridCol>
                <a:gridCol w="2923076">
                  <a:extLst>
                    <a:ext uri="{9D8B030D-6E8A-4147-A177-3AD203B41FA5}">
                      <a16:colId xmlns:a16="http://schemas.microsoft.com/office/drawing/2014/main" val="137748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Station Target Zone 1 (160 Station)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Station Target Zone 2 (4 Station)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62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Stretter</a:t>
                      </a:r>
                      <a:r>
                        <a:rPr lang="en-US" sz="1600" dirty="0"/>
                        <a:t> Dr &amp; Grand Ave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University Ave &amp; 57th 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533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DuSable</a:t>
                      </a:r>
                      <a:r>
                        <a:rPr lang="en-US" sz="1600" dirty="0"/>
                        <a:t> Lake Shore Dr &amp; Monroe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Kimbark Ave &amp; 53rd 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4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Millenium</a:t>
                      </a:r>
                      <a:r>
                        <a:rPr lang="en-US" sz="1600" dirty="0"/>
                        <a:t> Park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Ellis Ave &amp; 60th 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58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Michigan Ave &amp; Oak St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Shore Dr &amp; 55th 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87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DuSable</a:t>
                      </a:r>
                      <a:r>
                        <a:rPr lang="en-US" sz="1600" dirty="0"/>
                        <a:t> Lake Shore Dr &amp; North Blvd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35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600" dirty="0"/>
                        <a:t>Shedd Aquarium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315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 sz="1600" dirty="0" err="1"/>
                        <a:t>Theater</a:t>
                      </a:r>
                      <a:r>
                        <a:rPr lang="en-ID" sz="1600" dirty="0"/>
                        <a:t> on the Lake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629524"/>
                  </a:ext>
                </a:extLst>
              </a:tr>
              <a:tr h="312783">
                <a:tc>
                  <a:txBody>
                    <a:bodyPr/>
                    <a:lstStyle/>
                    <a:p>
                      <a:r>
                        <a:rPr lang="en-ID" sz="1600" dirty="0"/>
                        <a:t>Wells St &amp; Concord Ln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763296"/>
                  </a:ext>
                </a:extLst>
              </a:tr>
              <a:tr h="34822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80686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2535E09B-E42A-F429-650B-304CA24B5CD4}"/>
              </a:ext>
            </a:extLst>
          </p:cNvPr>
          <p:cNvGrpSpPr/>
          <p:nvPr/>
        </p:nvGrpSpPr>
        <p:grpSpPr>
          <a:xfrm>
            <a:off x="480433" y="5454064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C78896A-221F-ABCA-A847-4FA401D1C521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3AB7CF6-9856-8103-768B-8C99580CD1B2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A5E926-B36A-C4C5-7233-60FF316D7EF3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0953F4C-8701-6395-3856-185774169E02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264E0C7-E96F-7476-50A9-4DF9505F3011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DA8B9C-EE01-9FCA-0C1C-80F35C2CE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759C20-4088-482B-46B9-DA89D5308C7C}"/>
              </a:ext>
            </a:extLst>
          </p:cNvPr>
          <p:cNvSpPr txBox="1"/>
          <p:nvPr/>
        </p:nvSpPr>
        <p:spPr>
          <a:xfrm>
            <a:off x="2802053" y="5043552"/>
            <a:ext cx="8995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efficient marketing campaign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we could target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160 most visited station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zone 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 most visited station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zone 2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commuted casual rider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B286B-9C25-A98E-DED2-6F52CD255265}"/>
              </a:ext>
            </a:extLst>
          </p:cNvPr>
          <p:cNvSpPr txBox="1"/>
          <p:nvPr/>
        </p:nvSpPr>
        <p:spPr>
          <a:xfrm>
            <a:off x="2802053" y="5672747"/>
            <a:ext cx="9075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we could target commuted casual rider at those station, We could get a new Cyclistic Member scheme comprises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of 27,14% new member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casual rider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72,86% Old Cyclistic Member.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37,3% increase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Cyclistic Member head count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56CEC0-8121-9720-CB88-27CDACF56729}"/>
              </a:ext>
            </a:extLst>
          </p:cNvPr>
          <p:cNvSpPr/>
          <p:nvPr/>
        </p:nvSpPr>
        <p:spPr>
          <a:xfrm>
            <a:off x="2568704" y="5159129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DFCAEC9-AD99-6704-1480-92ACA7BE3833}"/>
              </a:ext>
            </a:extLst>
          </p:cNvPr>
          <p:cNvSpPr/>
          <p:nvPr/>
        </p:nvSpPr>
        <p:spPr>
          <a:xfrm>
            <a:off x="2568704" y="5794421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02BABB-A69A-A4BA-EF18-EDF56B0771AB}"/>
              </a:ext>
            </a:extLst>
          </p:cNvPr>
          <p:cNvGrpSpPr/>
          <p:nvPr/>
        </p:nvGrpSpPr>
        <p:grpSpPr>
          <a:xfrm>
            <a:off x="11654844" y="6379737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8F8690-32ED-CE2C-BBC0-0F1838E8E103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42CAE2-470D-0751-8BE1-5CA9E16456D4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Flowchart: Terminator 24">
                <a:extLst>
                  <a:ext uri="{FF2B5EF4-FFF2-40B4-BE49-F238E27FC236}">
                    <a16:creationId xmlns:a16="http://schemas.microsoft.com/office/drawing/2014/main" id="{392D0770-E342-2748-DF80-5C6053C6B6E8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CCF03A-54E7-AC3C-53AD-5CE68A734A8C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96E60ED-EC99-F96A-8B8C-217DCC7EB0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r="17270" b="6283"/>
          <a:stretch/>
        </p:blipFill>
        <p:spPr>
          <a:xfrm>
            <a:off x="6934248" y="1136775"/>
            <a:ext cx="4310743" cy="385681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7402CC3-8132-3FA4-781E-8C0E5461A9B7}"/>
              </a:ext>
            </a:extLst>
          </p:cNvPr>
          <p:cNvGrpSpPr/>
          <p:nvPr/>
        </p:nvGrpSpPr>
        <p:grpSpPr>
          <a:xfrm>
            <a:off x="10014960" y="165193"/>
            <a:ext cx="648000" cy="648000"/>
            <a:chOff x="11099969" y="3538408"/>
            <a:chExt cx="648000" cy="64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939986-6615-81DA-8720-D08C676CF104}"/>
                </a:ext>
              </a:extLst>
            </p:cNvPr>
            <p:cNvSpPr/>
            <p:nvPr/>
          </p:nvSpPr>
          <p:spPr>
            <a:xfrm>
              <a:off x="11099969" y="3538408"/>
              <a:ext cx="648000" cy="648000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41" name="Graphic 40" descr="Checklist">
              <a:extLst>
                <a:ext uri="{FF2B5EF4-FFF2-40B4-BE49-F238E27FC236}">
                  <a16:creationId xmlns:a16="http://schemas.microsoft.com/office/drawing/2014/main" id="{B630A0D3-13D7-02F9-DF57-A16663652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171969" y="3610408"/>
              <a:ext cx="504000" cy="504000"/>
            </a:xfrm>
            <a:prstGeom prst="rect">
              <a:avLst/>
            </a:prstGeom>
          </p:spPr>
        </p:pic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147263B8-C92F-F820-3B96-B9B37032EF16}"/>
              </a:ext>
            </a:extLst>
          </p:cNvPr>
          <p:cNvSpPr txBox="1">
            <a:spLocks/>
          </p:cNvSpPr>
          <p:nvPr/>
        </p:nvSpPr>
        <p:spPr>
          <a:xfrm>
            <a:off x="10787190" y="213439"/>
            <a:ext cx="1211680" cy="57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solidFill>
                  <a:srgbClr val="00B0F0"/>
                </a:solidFill>
                <a:latin typeface="Arial Rounded MT Bold" panose="020F07040305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</a:t>
            </a:r>
            <a:endParaRPr lang="en-ID" sz="3600" u="sng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05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9CFAF-CE72-F60D-D448-0B6CC18FE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40" b="7940"/>
          <a:stretch/>
        </p:blipFill>
        <p:spPr>
          <a:xfrm>
            <a:off x="-24676" y="1"/>
            <a:ext cx="1221667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243135-2721-D6D5-C1FA-E39C03CE264E}"/>
              </a:ext>
            </a:extLst>
          </p:cNvPr>
          <p:cNvSpPr/>
          <p:nvPr/>
        </p:nvSpPr>
        <p:spPr>
          <a:xfrm>
            <a:off x="9511578" y="0"/>
            <a:ext cx="2049864" cy="6858000"/>
          </a:xfrm>
          <a:prstGeom prst="rect">
            <a:avLst/>
          </a:prstGeom>
          <a:solidFill>
            <a:srgbClr val="4685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0DAB8E-5E2B-33EE-5AA2-55094D31B185}"/>
              </a:ext>
            </a:extLst>
          </p:cNvPr>
          <p:cNvGrpSpPr/>
          <p:nvPr/>
        </p:nvGrpSpPr>
        <p:grpSpPr>
          <a:xfrm>
            <a:off x="10252047" y="1280605"/>
            <a:ext cx="568926" cy="4978250"/>
            <a:chOff x="10250706" y="1938967"/>
            <a:chExt cx="568926" cy="4978250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45F08E9-43C2-E4FF-AA35-D0C15D07CB4B}"/>
                </a:ext>
              </a:extLst>
            </p:cNvPr>
            <p:cNvSpPr txBox="1">
              <a:spLocks/>
            </p:cNvSpPr>
            <p:nvPr/>
          </p:nvSpPr>
          <p:spPr>
            <a:xfrm>
              <a:off x="10250706" y="1938967"/>
              <a:ext cx="568926" cy="49782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SHARE</a:t>
              </a:r>
              <a:endParaRPr lang="en-ID" sz="5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A72F33-72B2-F6FA-8972-9E0FC256B5FD}"/>
                </a:ext>
              </a:extLst>
            </p:cNvPr>
            <p:cNvGrpSpPr/>
            <p:nvPr/>
          </p:nvGrpSpPr>
          <p:grpSpPr>
            <a:xfrm>
              <a:off x="10323843" y="2056740"/>
              <a:ext cx="422652" cy="461808"/>
              <a:chOff x="10209435" y="2041970"/>
              <a:chExt cx="422652" cy="46180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965D0B4-FD48-A758-64B4-CD5B7E7ED3AF}"/>
                  </a:ext>
                </a:extLst>
              </p:cNvPr>
              <p:cNvSpPr/>
              <p:nvPr/>
            </p:nvSpPr>
            <p:spPr>
              <a:xfrm>
                <a:off x="10209435" y="2081125"/>
                <a:ext cx="422652" cy="422653"/>
              </a:xfrm>
              <a:prstGeom prst="ellipse">
                <a:avLst/>
              </a:prstGeom>
              <a:noFill/>
              <a:ln w="381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122BC-4DBB-A9D5-242B-959160FF4660}"/>
                  </a:ext>
                </a:extLst>
              </p:cNvPr>
              <p:cNvSpPr txBox="1"/>
              <p:nvPr/>
            </p:nvSpPr>
            <p:spPr>
              <a:xfrm>
                <a:off x="10226450" y="2041970"/>
                <a:ext cx="2916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FFFF"/>
                    </a:solidFill>
                    <a:latin typeface="Arial Rounded MT Bold" panose="020F0704030504030204" pitchFamily="34" charset="0"/>
                  </a:rPr>
                  <a:t>5</a:t>
                </a:r>
                <a:endParaRPr lang="en-ID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F812E4-5824-4F20-B26E-A60655335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FE2A0E1-8962-5DA9-8458-99E164DD565D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B2020E-280E-2E60-5BFE-FDC7A0659337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91AF0E-AA26-1C58-DA70-43CD33B2416E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8F6016-FDC7-70C1-92D2-67D237CAFE5C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15881BD-0815-F839-8E33-683FDAE1B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CFB2017-27B2-34F0-9831-707B79C3DCEF}"/>
              </a:ext>
            </a:extLst>
          </p:cNvPr>
          <p:cNvSpPr txBox="1"/>
          <p:nvPr/>
        </p:nvSpPr>
        <p:spPr>
          <a:xfrm>
            <a:off x="7631807" y="6084427"/>
            <a:ext cx="18610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effectLst/>
                <a:latin typeface="PlusJakartaSans"/>
              </a:rPr>
              <a:t>Photo by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PlusJakartaSans"/>
              </a:rPr>
              <a:t>fauxels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PlusJakartaSans"/>
              </a:rPr>
              <a:t>: https://www.pexels.com/photo/top-view-photo-of-people-near-wooden-table-3183150/</a:t>
            </a:r>
            <a:endParaRPr lang="en-ID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2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1E1AC16-B6E9-245E-D600-F3CE5DB99EA0}"/>
              </a:ext>
            </a:extLst>
          </p:cNvPr>
          <p:cNvSpPr/>
          <p:nvPr/>
        </p:nvSpPr>
        <p:spPr>
          <a:xfrm>
            <a:off x="9774396" y="276451"/>
            <a:ext cx="3790690" cy="68771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8D080-1B25-3D49-23A9-54D28A517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859519-1FFE-90B2-E064-826399FA53D7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C31844-CE64-86B3-A6E5-CE210E56C350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21255D-3EB7-6AF0-7320-FFCD70C3E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6F247D12-FFD8-8B40-DE53-9744D96966E3}"/>
              </a:ext>
            </a:extLst>
          </p:cNvPr>
          <p:cNvSpPr/>
          <p:nvPr/>
        </p:nvSpPr>
        <p:spPr>
          <a:xfrm rot="5400000">
            <a:off x="11702465" y="6425921"/>
            <a:ext cx="347853" cy="347853"/>
          </a:xfrm>
          <a:prstGeom prst="ellipse">
            <a:avLst/>
          </a:prstGeom>
          <a:solidFill>
            <a:srgbClr val="46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163195F6-5CBD-7D34-1027-2349FC02C0D7}"/>
              </a:ext>
            </a:extLst>
          </p:cNvPr>
          <p:cNvSpPr/>
          <p:nvPr/>
        </p:nvSpPr>
        <p:spPr>
          <a:xfrm rot="5400000">
            <a:off x="11218741" y="6815840"/>
            <a:ext cx="1314657" cy="442452"/>
          </a:xfrm>
          <a:prstGeom prst="flowChartTerminator">
            <a:avLst/>
          </a:prstGeom>
          <a:noFill/>
          <a:ln w="38100">
            <a:solidFill>
              <a:srgbClr val="46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195BE-CB03-AFC8-C1B4-71310C917DE5}"/>
              </a:ext>
            </a:extLst>
          </p:cNvPr>
          <p:cNvSpPr txBox="1"/>
          <p:nvPr/>
        </p:nvSpPr>
        <p:spPr>
          <a:xfrm>
            <a:off x="11669741" y="6425921"/>
            <a:ext cx="44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endParaRPr lang="en-ID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0D2F63-D1BC-49AE-2B42-38C03A12A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75" y="1112704"/>
            <a:ext cx="9655425" cy="542518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5E97342-715F-6A2E-829A-925194E4C57F}"/>
              </a:ext>
            </a:extLst>
          </p:cNvPr>
          <p:cNvGrpSpPr/>
          <p:nvPr/>
        </p:nvGrpSpPr>
        <p:grpSpPr>
          <a:xfrm>
            <a:off x="155576" y="604287"/>
            <a:ext cx="3595330" cy="437335"/>
            <a:chOff x="174238" y="520311"/>
            <a:chExt cx="3595330" cy="437335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00E4D4F-3699-05CE-8BB6-B6C6E544419C}"/>
                </a:ext>
              </a:extLst>
            </p:cNvPr>
            <p:cNvSpPr txBox="1">
              <a:spLocks/>
            </p:cNvSpPr>
            <p:nvPr/>
          </p:nvSpPr>
          <p:spPr>
            <a:xfrm>
              <a:off x="174238" y="520311"/>
              <a:ext cx="3595330" cy="4373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latin typeface="Arial Rounded MT Bold" panose="020F0704030504030204" pitchFamily="34" charset="0"/>
                </a:rPr>
                <a:t>Tableau Dashboard</a:t>
              </a:r>
              <a:endParaRPr lang="en-ID" sz="30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A1D9503-00BB-88F0-58EA-2317D67EE634}"/>
                </a:ext>
              </a:extLst>
            </p:cNvPr>
            <p:cNvCxnSpPr>
              <a:cxnSpLocks/>
            </p:cNvCxnSpPr>
            <p:nvPr/>
          </p:nvCxnSpPr>
          <p:spPr>
            <a:xfrm>
              <a:off x="276520" y="884462"/>
              <a:ext cx="3350600" cy="0"/>
            </a:xfrm>
            <a:prstGeom prst="line">
              <a:avLst/>
            </a:prstGeom>
            <a:ln w="3810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hlinkClick r:id="rId6"/>
            <a:extLst>
              <a:ext uri="{FF2B5EF4-FFF2-40B4-BE49-F238E27FC236}">
                <a16:creationId xmlns:a16="http://schemas.microsoft.com/office/drawing/2014/main" id="{0982D678-6C64-6050-8914-7A33DAA21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4" b="22274"/>
          <a:stretch/>
        </p:blipFill>
        <p:spPr bwMode="auto">
          <a:xfrm>
            <a:off x="9943107" y="306474"/>
            <a:ext cx="2093318" cy="6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086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asual eclectic home office space, the walls are painted in a popular, deep red color called Red Pepper. ">
            <a:extLst>
              <a:ext uri="{FF2B5EF4-FFF2-40B4-BE49-F238E27FC236}">
                <a16:creationId xmlns:a16="http://schemas.microsoft.com/office/drawing/2014/main" id="{BD703882-B086-651B-A43E-F156F5CEC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051" b="6534"/>
          <a:stretch/>
        </p:blipFill>
        <p:spPr bwMode="auto">
          <a:xfrm>
            <a:off x="-5749" y="0"/>
            <a:ext cx="121977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1D536E-80FD-BF37-FD30-99E774B81A14}"/>
              </a:ext>
            </a:extLst>
          </p:cNvPr>
          <p:cNvSpPr/>
          <p:nvPr/>
        </p:nvSpPr>
        <p:spPr>
          <a:xfrm>
            <a:off x="9511578" y="0"/>
            <a:ext cx="2049864" cy="6858000"/>
          </a:xfrm>
          <a:prstGeom prst="rect">
            <a:avLst/>
          </a:prstGeom>
          <a:solidFill>
            <a:srgbClr val="EA433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3B8DD0-20A3-0277-6773-669EC0352705}"/>
              </a:ext>
            </a:extLst>
          </p:cNvPr>
          <p:cNvGrpSpPr/>
          <p:nvPr/>
        </p:nvGrpSpPr>
        <p:grpSpPr>
          <a:xfrm>
            <a:off x="10250706" y="1148219"/>
            <a:ext cx="568926" cy="4978250"/>
            <a:chOff x="10250706" y="1281012"/>
            <a:chExt cx="568926" cy="497825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551E02-F97F-14E5-6E36-5DD59359D417}"/>
                </a:ext>
              </a:extLst>
            </p:cNvPr>
            <p:cNvSpPr txBox="1">
              <a:spLocks/>
            </p:cNvSpPr>
            <p:nvPr/>
          </p:nvSpPr>
          <p:spPr>
            <a:xfrm>
              <a:off x="10250706" y="1281012"/>
              <a:ext cx="568926" cy="49782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ACT</a:t>
              </a:r>
              <a:endParaRPr lang="en-ID" sz="5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ADEFDE-4F56-6012-3D7D-0512C9119340}"/>
                </a:ext>
              </a:extLst>
            </p:cNvPr>
            <p:cNvGrpSpPr/>
            <p:nvPr/>
          </p:nvGrpSpPr>
          <p:grpSpPr>
            <a:xfrm>
              <a:off x="10323843" y="2056740"/>
              <a:ext cx="422652" cy="461808"/>
              <a:chOff x="10209435" y="2041970"/>
              <a:chExt cx="422652" cy="4618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43FA670-E219-B759-911A-995D19119921}"/>
                  </a:ext>
                </a:extLst>
              </p:cNvPr>
              <p:cNvSpPr/>
              <p:nvPr/>
            </p:nvSpPr>
            <p:spPr>
              <a:xfrm>
                <a:off x="10209435" y="2081125"/>
                <a:ext cx="422652" cy="422653"/>
              </a:xfrm>
              <a:prstGeom prst="ellipse">
                <a:avLst/>
              </a:prstGeom>
              <a:noFill/>
              <a:ln w="381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E727E-7754-CEC8-213C-5E34ED9FE355}"/>
                  </a:ext>
                </a:extLst>
              </p:cNvPr>
              <p:cNvSpPr txBox="1"/>
              <p:nvPr/>
            </p:nvSpPr>
            <p:spPr>
              <a:xfrm>
                <a:off x="10226450" y="2041970"/>
                <a:ext cx="2916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FFFF"/>
                    </a:solidFill>
                    <a:latin typeface="Arial Rounded MT Bold" panose="020F0704030504030204" pitchFamily="34" charset="0"/>
                  </a:rPr>
                  <a:t>6</a:t>
                </a:r>
                <a:endParaRPr lang="en-ID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9AA236-91D9-E7E2-216D-8D03087E6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BB7ED55-0503-D9DF-1B72-8DB7515F1E3B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473C72-D0F8-959D-5698-2FE6C0E0ECFB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144283-2167-8BC0-862C-F2386693FDEB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4DB39B-2D4A-617C-AED8-69D5F932F3BB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458007-0289-CA4A-24C9-F639FF7DC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80D37C-A4ED-D142-19ED-879550270917}"/>
              </a:ext>
            </a:extLst>
          </p:cNvPr>
          <p:cNvSpPr txBox="1"/>
          <p:nvPr/>
        </p:nvSpPr>
        <p:spPr>
          <a:xfrm>
            <a:off x="7461714" y="6386693"/>
            <a:ext cx="204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>
                <a:solidFill>
                  <a:schemeClr val="bg1"/>
                </a:solidFill>
              </a:rPr>
              <a:t>https://www.behr.com/colorfullybehr/best-colors-for-home-offices/</a:t>
            </a:r>
          </a:p>
        </p:txBody>
      </p:sp>
    </p:spTree>
    <p:extLst>
      <p:ext uri="{BB962C8B-B14F-4D97-AF65-F5344CB8AC3E}">
        <p14:creationId xmlns:p14="http://schemas.microsoft.com/office/powerpoint/2010/main" val="1917773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78526-20A3-7B2B-0D8C-A14E09546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C24D8-4961-5B20-CF90-31403A5E5949}"/>
              </a:ext>
            </a:extLst>
          </p:cNvPr>
          <p:cNvSpPr txBox="1"/>
          <p:nvPr/>
        </p:nvSpPr>
        <p:spPr>
          <a:xfrm>
            <a:off x="3897353" y="959713"/>
            <a:ext cx="8030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To increase the number of </a:t>
            </a:r>
            <a:r>
              <a:rPr lang="en-ID" dirty="0" err="1"/>
              <a:t>cyclistic</a:t>
            </a:r>
            <a:r>
              <a:rPr lang="en-ID" dirty="0"/>
              <a:t> members by the end of this quarter, there are </a:t>
            </a:r>
            <a:r>
              <a:rPr lang="en-ID" b="1" dirty="0"/>
              <a:t>160 most-used stations in zone 1</a:t>
            </a:r>
            <a:r>
              <a:rPr lang="en-ID" dirty="0"/>
              <a:t>, and </a:t>
            </a:r>
            <a:r>
              <a:rPr lang="en-ID" b="1" dirty="0"/>
              <a:t>4 most-used stations in zone 2</a:t>
            </a:r>
            <a:r>
              <a:rPr lang="en-ID" dirty="0"/>
              <a:t>. If we could convert all of the </a:t>
            </a:r>
            <a:r>
              <a:rPr lang="en-ID" dirty="0" err="1"/>
              <a:t>cyclistic</a:t>
            </a:r>
            <a:r>
              <a:rPr lang="en-ID" dirty="0"/>
              <a:t> members who usually use the bike for commuting at those stations, there will be a </a:t>
            </a:r>
            <a:r>
              <a:rPr lang="en-ID" b="1" dirty="0"/>
              <a:t>37.3% increase in the amount of </a:t>
            </a:r>
            <a:r>
              <a:rPr lang="en-ID" b="1" dirty="0" err="1"/>
              <a:t>cyclistic</a:t>
            </a:r>
            <a:r>
              <a:rPr lang="en-ID" b="1" dirty="0"/>
              <a:t> members</a:t>
            </a:r>
            <a:r>
              <a:rPr lang="en-ID" dirty="0"/>
              <a:t>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CC6847-B276-CCB9-0EE5-EAEE252CA413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9073959-D23E-6FC2-3CBE-DC473AC0A0A5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14EF293-69FB-E615-054C-CBE2FEFC4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7EB5DB-5329-C7AF-3F99-57E7D517FB66}"/>
              </a:ext>
            </a:extLst>
          </p:cNvPr>
          <p:cNvGrpSpPr/>
          <p:nvPr/>
        </p:nvGrpSpPr>
        <p:grpSpPr>
          <a:xfrm>
            <a:off x="-857012" y="836905"/>
            <a:ext cx="4602907" cy="5274805"/>
            <a:chOff x="-155026" y="1226447"/>
            <a:chExt cx="4602907" cy="527480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A1A2EAA-B5C6-2B02-694A-C34481D7C425}"/>
                </a:ext>
              </a:extLst>
            </p:cNvPr>
            <p:cNvGrpSpPr/>
            <p:nvPr/>
          </p:nvGrpSpPr>
          <p:grpSpPr>
            <a:xfrm>
              <a:off x="-155026" y="1226447"/>
              <a:ext cx="4602907" cy="5274805"/>
              <a:chOff x="-294331" y="1664627"/>
              <a:chExt cx="4602907" cy="527480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FD6CAD0-6A3D-9E01-1170-F6F4C1AE60CE}"/>
                  </a:ext>
                </a:extLst>
              </p:cNvPr>
              <p:cNvGrpSpPr/>
              <p:nvPr/>
            </p:nvGrpSpPr>
            <p:grpSpPr>
              <a:xfrm>
                <a:off x="137717" y="6259262"/>
                <a:ext cx="3108947" cy="680170"/>
                <a:chOff x="204032" y="6213500"/>
                <a:chExt cx="3108947" cy="68017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ABDBD89-5A64-A4EE-1774-4F45D4BD85F8}"/>
                    </a:ext>
                  </a:extLst>
                </p:cNvPr>
                <p:cNvSpPr txBox="1"/>
                <p:nvPr/>
              </p:nvSpPr>
              <p:spPr>
                <a:xfrm>
                  <a:off x="812621" y="6415875"/>
                  <a:ext cx="2500358" cy="275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 Rounded MT Bold" panose="020F0704030504030204" pitchFamily="34" charset="0"/>
                    </a:rPr>
                    <a:t>Data Analytics Portfolio</a:t>
                  </a:r>
                  <a:endParaRPr lang="en-ID" sz="1200" dirty="0">
                    <a:latin typeface="Arial Rounded MT Bold" panose="020F0704030504030204" pitchFamily="34" charset="0"/>
                  </a:endParaRPr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76679B05-28A9-A55E-57EE-4F06C09CFA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4032" y="6213500"/>
                  <a:ext cx="680170" cy="680170"/>
                </a:xfrm>
                <a:prstGeom prst="rect">
                  <a:avLst/>
                </a:prstGeom>
              </p:spPr>
            </p:pic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A47743E-0E40-A7F1-06D5-CAC48877C152}"/>
                  </a:ext>
                </a:extLst>
              </p:cNvPr>
              <p:cNvSpPr/>
              <p:nvPr/>
            </p:nvSpPr>
            <p:spPr>
              <a:xfrm>
                <a:off x="-294331" y="1664627"/>
                <a:ext cx="4165284" cy="5274805"/>
              </a:xfrm>
              <a:prstGeom prst="rect">
                <a:avLst/>
              </a:prstGeom>
              <a:solidFill>
                <a:srgbClr val="FBBC04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6F14236-BFAA-8EB2-0C73-87FB6C0D5500}"/>
                  </a:ext>
                </a:extLst>
              </p:cNvPr>
              <p:cNvGrpSpPr/>
              <p:nvPr/>
            </p:nvGrpSpPr>
            <p:grpSpPr>
              <a:xfrm>
                <a:off x="-287126" y="1859222"/>
                <a:ext cx="4595702" cy="1072030"/>
                <a:chOff x="-287126" y="1859222"/>
                <a:chExt cx="4595702" cy="107203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A316C84-8A8B-D73F-A170-30A348C2C3C4}"/>
                    </a:ext>
                  </a:extLst>
                </p:cNvPr>
                <p:cNvSpPr/>
                <p:nvPr/>
              </p:nvSpPr>
              <p:spPr>
                <a:xfrm>
                  <a:off x="-287126" y="1859222"/>
                  <a:ext cx="4158079" cy="1072030"/>
                </a:xfrm>
                <a:prstGeom prst="rect">
                  <a:avLst/>
                </a:prstGeom>
                <a:solidFill>
                  <a:srgbClr val="EA43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21981ED-3FCA-5E55-1B9C-EA95C07AF537}"/>
                    </a:ext>
                  </a:extLst>
                </p:cNvPr>
                <p:cNvGrpSpPr/>
                <p:nvPr/>
              </p:nvGrpSpPr>
              <p:grpSpPr>
                <a:xfrm>
                  <a:off x="3448041" y="1859222"/>
                  <a:ext cx="860535" cy="1015663"/>
                  <a:chOff x="-742080" y="1859222"/>
                  <a:chExt cx="860535" cy="1015663"/>
                </a:xfrm>
              </p:grpSpPr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2C21CB34-59B3-C4BD-70CE-1AD52C462031}"/>
                      </a:ext>
                    </a:extLst>
                  </p:cNvPr>
                  <p:cNvSpPr/>
                  <p:nvPr/>
                </p:nvSpPr>
                <p:spPr>
                  <a:xfrm>
                    <a:off x="-742080" y="1960880"/>
                    <a:ext cx="860535" cy="8605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6200">
                    <a:solidFill>
                      <a:srgbClr val="EA433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52F8A8E-3462-5192-1A8D-DBED5AFCBCAC}"/>
                      </a:ext>
                    </a:extLst>
                  </p:cNvPr>
                  <p:cNvSpPr txBox="1"/>
                  <p:nvPr/>
                </p:nvSpPr>
                <p:spPr>
                  <a:xfrm>
                    <a:off x="-652762" y="1859222"/>
                    <a:ext cx="69631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0" dirty="0">
                        <a:solidFill>
                          <a:srgbClr val="EA4335"/>
                        </a:solidFill>
                        <a:latin typeface="Arial Rounded MT Bold" panose="020F0704030504030204" pitchFamily="34" charset="0"/>
                      </a:rPr>
                      <a:t>1</a:t>
                    </a:r>
                    <a:endParaRPr lang="en-ID" sz="6000" dirty="0">
                      <a:solidFill>
                        <a:srgbClr val="EA4335"/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080053E-F27A-036C-12E8-A9DF1A445712}"/>
                  </a:ext>
                </a:extLst>
              </p:cNvPr>
              <p:cNvGrpSpPr/>
              <p:nvPr/>
            </p:nvGrpSpPr>
            <p:grpSpPr>
              <a:xfrm>
                <a:off x="-279197" y="3106259"/>
                <a:ext cx="4587773" cy="1072030"/>
                <a:chOff x="-279197" y="3167219"/>
                <a:chExt cx="4587773" cy="107203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F93CA8DA-8DA8-F315-4F46-53BE82811779}"/>
                    </a:ext>
                  </a:extLst>
                </p:cNvPr>
                <p:cNvSpPr/>
                <p:nvPr/>
              </p:nvSpPr>
              <p:spPr>
                <a:xfrm>
                  <a:off x="-279197" y="3167219"/>
                  <a:ext cx="4158079" cy="1072030"/>
                </a:xfrm>
                <a:prstGeom prst="rect">
                  <a:avLst/>
                </a:prstGeom>
                <a:solidFill>
                  <a:srgbClr val="EA43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D62BD984-1637-4630-16D4-FAB162D07BB1}"/>
                    </a:ext>
                  </a:extLst>
                </p:cNvPr>
                <p:cNvGrpSpPr/>
                <p:nvPr/>
              </p:nvGrpSpPr>
              <p:grpSpPr>
                <a:xfrm>
                  <a:off x="3448041" y="3168386"/>
                  <a:ext cx="860535" cy="1015663"/>
                  <a:chOff x="3400632" y="3168386"/>
                  <a:chExt cx="860535" cy="1015663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624CFF66-D7BE-E426-1E27-383376015093}"/>
                      </a:ext>
                    </a:extLst>
                  </p:cNvPr>
                  <p:cNvSpPr/>
                  <p:nvPr/>
                </p:nvSpPr>
                <p:spPr>
                  <a:xfrm>
                    <a:off x="3400632" y="3271904"/>
                    <a:ext cx="860535" cy="8605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6200">
                    <a:solidFill>
                      <a:srgbClr val="EA433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C136EE1-39DC-B8C6-9CD9-729A41C8FBF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2798" y="3168386"/>
                    <a:ext cx="69631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0" dirty="0">
                        <a:solidFill>
                          <a:srgbClr val="EA4335"/>
                        </a:solidFill>
                        <a:latin typeface="Arial Rounded MT Bold" panose="020F0704030504030204" pitchFamily="34" charset="0"/>
                      </a:rPr>
                      <a:t>2</a:t>
                    </a:r>
                    <a:endParaRPr lang="en-ID" sz="6000" dirty="0">
                      <a:solidFill>
                        <a:srgbClr val="EA4335"/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08917E8-8A2B-02E7-573B-A695C1DB2011}"/>
                  </a:ext>
                </a:extLst>
              </p:cNvPr>
              <p:cNvGrpSpPr/>
              <p:nvPr/>
            </p:nvGrpSpPr>
            <p:grpSpPr>
              <a:xfrm>
                <a:off x="-287613" y="5604144"/>
                <a:ext cx="4586029" cy="1072030"/>
                <a:chOff x="-277453" y="5675264"/>
                <a:chExt cx="4586029" cy="107203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001739F-F334-7962-35A5-088FD0963039}"/>
                    </a:ext>
                  </a:extLst>
                </p:cNvPr>
                <p:cNvSpPr/>
                <p:nvPr/>
              </p:nvSpPr>
              <p:spPr>
                <a:xfrm>
                  <a:off x="-277453" y="5675264"/>
                  <a:ext cx="4158079" cy="1072030"/>
                </a:xfrm>
                <a:prstGeom prst="rect">
                  <a:avLst/>
                </a:prstGeom>
                <a:solidFill>
                  <a:srgbClr val="EA43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40E21188-89BC-71C3-9198-5D0DA071D906}"/>
                    </a:ext>
                  </a:extLst>
                </p:cNvPr>
                <p:cNvGrpSpPr/>
                <p:nvPr/>
              </p:nvGrpSpPr>
              <p:grpSpPr>
                <a:xfrm>
                  <a:off x="3448041" y="5691642"/>
                  <a:ext cx="860535" cy="1015663"/>
                  <a:chOff x="-742082" y="5997139"/>
                  <a:chExt cx="860535" cy="1015663"/>
                </a:xfrm>
              </p:grpSpPr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49364B1D-ED71-6890-24C8-86897B5B75AC}"/>
                      </a:ext>
                    </a:extLst>
                  </p:cNvPr>
                  <p:cNvSpPr/>
                  <p:nvPr/>
                </p:nvSpPr>
                <p:spPr>
                  <a:xfrm>
                    <a:off x="-742082" y="6088874"/>
                    <a:ext cx="860535" cy="8605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6200">
                    <a:solidFill>
                      <a:srgbClr val="EA433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44FCF82-79A8-80AA-E731-9D170A4A533F}"/>
                      </a:ext>
                    </a:extLst>
                  </p:cNvPr>
                  <p:cNvSpPr txBox="1"/>
                  <p:nvPr/>
                </p:nvSpPr>
                <p:spPr>
                  <a:xfrm>
                    <a:off x="-660711" y="5997139"/>
                    <a:ext cx="69631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0" dirty="0">
                        <a:solidFill>
                          <a:srgbClr val="EA4335"/>
                        </a:solidFill>
                        <a:latin typeface="Arial Rounded MT Bold" panose="020F0704030504030204" pitchFamily="34" charset="0"/>
                      </a:rPr>
                      <a:t>4</a:t>
                    </a:r>
                    <a:endParaRPr lang="en-ID" sz="6000" dirty="0">
                      <a:solidFill>
                        <a:srgbClr val="EA4335"/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88F3E10-EE6B-44FC-3242-E98FC7D8D394}"/>
                  </a:ext>
                </a:extLst>
              </p:cNvPr>
              <p:cNvGrpSpPr/>
              <p:nvPr/>
            </p:nvGrpSpPr>
            <p:grpSpPr>
              <a:xfrm>
                <a:off x="-287728" y="4367215"/>
                <a:ext cx="4575984" cy="1072030"/>
                <a:chOff x="-267408" y="4509455"/>
                <a:chExt cx="4575984" cy="107203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058DA7D-9A33-D758-F218-7172DD7CB6A5}"/>
                    </a:ext>
                  </a:extLst>
                </p:cNvPr>
                <p:cNvSpPr/>
                <p:nvPr/>
              </p:nvSpPr>
              <p:spPr>
                <a:xfrm>
                  <a:off x="-267408" y="4509455"/>
                  <a:ext cx="4158079" cy="1072030"/>
                </a:xfrm>
                <a:prstGeom prst="rect">
                  <a:avLst/>
                </a:prstGeom>
                <a:solidFill>
                  <a:srgbClr val="EA43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C158E34C-934E-B285-DF0C-CB25DC91EE84}"/>
                    </a:ext>
                  </a:extLst>
                </p:cNvPr>
                <p:cNvGrpSpPr/>
                <p:nvPr/>
              </p:nvGrpSpPr>
              <p:grpSpPr>
                <a:xfrm>
                  <a:off x="3448041" y="4541088"/>
                  <a:ext cx="860535" cy="1015663"/>
                  <a:chOff x="-734875" y="4541088"/>
                  <a:chExt cx="860535" cy="1015663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CEC1BD2-9363-8674-BD74-E26A63C7E488}"/>
                      </a:ext>
                    </a:extLst>
                  </p:cNvPr>
                  <p:cNvSpPr/>
                  <p:nvPr/>
                </p:nvSpPr>
                <p:spPr>
                  <a:xfrm>
                    <a:off x="-734875" y="4626094"/>
                    <a:ext cx="860535" cy="8605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6200">
                    <a:solidFill>
                      <a:srgbClr val="EA433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D50F5FF2-CFBD-959C-B0E7-CF79C0F4201C}"/>
                      </a:ext>
                    </a:extLst>
                  </p:cNvPr>
                  <p:cNvSpPr txBox="1"/>
                  <p:nvPr/>
                </p:nvSpPr>
                <p:spPr>
                  <a:xfrm>
                    <a:off x="-617716" y="4541088"/>
                    <a:ext cx="69631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0" dirty="0">
                        <a:solidFill>
                          <a:srgbClr val="EA4335"/>
                        </a:solidFill>
                        <a:latin typeface="Arial Rounded MT Bold" panose="020F0704030504030204" pitchFamily="34" charset="0"/>
                      </a:rPr>
                      <a:t>3</a:t>
                    </a:r>
                    <a:endParaRPr lang="en-ID" sz="6000" dirty="0">
                      <a:solidFill>
                        <a:srgbClr val="EA4335"/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6FBEB8A-F3BE-A2D6-6594-38E9BAFB02B7}"/>
                </a:ext>
              </a:extLst>
            </p:cNvPr>
            <p:cNvSpPr txBox="1"/>
            <p:nvPr/>
          </p:nvSpPr>
          <p:spPr>
            <a:xfrm>
              <a:off x="1140092" y="1601915"/>
              <a:ext cx="20466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Stations</a:t>
              </a:r>
              <a:endParaRPr lang="en-ID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0168B5A-A885-D204-BC07-57DBF96989FE}"/>
                </a:ext>
              </a:extLst>
            </p:cNvPr>
            <p:cNvSpPr txBox="1"/>
            <p:nvPr/>
          </p:nvSpPr>
          <p:spPr>
            <a:xfrm>
              <a:off x="1505016" y="2874828"/>
              <a:ext cx="13167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Time</a:t>
              </a:r>
              <a:endParaRPr lang="en-ID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A2931E-3E4B-460B-19BE-0A9CE4CBBE71}"/>
                </a:ext>
              </a:extLst>
            </p:cNvPr>
            <p:cNvSpPr txBox="1"/>
            <p:nvPr/>
          </p:nvSpPr>
          <p:spPr>
            <a:xfrm>
              <a:off x="954913" y="4054531"/>
              <a:ext cx="24169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Bike Type</a:t>
              </a:r>
              <a:endParaRPr lang="en-ID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FC6345-F6E9-B047-0AE9-A32CAA74E3D2}"/>
                </a:ext>
              </a:extLst>
            </p:cNvPr>
            <p:cNvSpPr txBox="1"/>
            <p:nvPr/>
          </p:nvSpPr>
          <p:spPr>
            <a:xfrm>
              <a:off x="776761" y="5196573"/>
              <a:ext cx="277327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Duration and Distance</a:t>
              </a:r>
              <a:endParaRPr lang="en-ID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382C5A1-1D41-1ABB-4103-9B6E26E87922}"/>
              </a:ext>
            </a:extLst>
          </p:cNvPr>
          <p:cNvSpPr txBox="1"/>
          <p:nvPr/>
        </p:nvSpPr>
        <p:spPr>
          <a:xfrm>
            <a:off x="3907513" y="2281622"/>
            <a:ext cx="8030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Run promotion program on </a:t>
            </a:r>
            <a:r>
              <a:rPr lang="en-ID" b="1" dirty="0"/>
              <a:t>weekdays</a:t>
            </a:r>
            <a:r>
              <a:rPr lang="en-ID" dirty="0"/>
              <a:t> when </a:t>
            </a:r>
            <a:r>
              <a:rPr lang="en-ID" b="1" dirty="0"/>
              <a:t>people commute </a:t>
            </a:r>
            <a:r>
              <a:rPr lang="en-ID" dirty="0"/>
              <a:t>in the morning </a:t>
            </a:r>
            <a:r>
              <a:rPr lang="en-ID" b="1" dirty="0"/>
              <a:t>(7:00-9:00 A.M)</a:t>
            </a:r>
            <a:r>
              <a:rPr lang="en-ID" dirty="0"/>
              <a:t>, in lunchtime </a:t>
            </a:r>
            <a:r>
              <a:rPr lang="en-ID" b="1" dirty="0"/>
              <a:t>(11:00 AM - 1:00 PM)</a:t>
            </a:r>
            <a:r>
              <a:rPr lang="en-ID" dirty="0"/>
              <a:t>, or in the afternoon </a:t>
            </a:r>
            <a:r>
              <a:rPr lang="en-ID" b="1" dirty="0"/>
              <a:t>(4:00-6:00 PM)</a:t>
            </a:r>
            <a:r>
              <a:rPr lang="en-ID" dirty="0"/>
              <a:t>. Conduct also the promotion program on </a:t>
            </a:r>
            <a:r>
              <a:rPr lang="en-ID" b="1" dirty="0"/>
              <a:t>weekends</a:t>
            </a:r>
            <a:r>
              <a:rPr lang="en-ID" dirty="0"/>
              <a:t> every </a:t>
            </a:r>
            <a:r>
              <a:rPr lang="en-ID" b="1" dirty="0"/>
              <a:t>12:00-6:00 PM</a:t>
            </a:r>
            <a:r>
              <a:rPr lang="en-ID" dirty="0"/>
              <a:t> because at this time there is </a:t>
            </a:r>
            <a:r>
              <a:rPr lang="en-ID" b="1" dirty="0"/>
              <a:t>much casual rider </a:t>
            </a:r>
            <a:r>
              <a:rPr lang="en-ID" dirty="0"/>
              <a:t>in Chicago.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7A0070-AB54-AEE5-15A5-2B4B48E718B9}"/>
              </a:ext>
            </a:extLst>
          </p:cNvPr>
          <p:cNvSpPr txBox="1"/>
          <p:nvPr/>
        </p:nvSpPr>
        <p:spPr>
          <a:xfrm>
            <a:off x="3938836" y="3788342"/>
            <a:ext cx="7891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Never target </a:t>
            </a:r>
            <a:r>
              <a:rPr lang="en-ID" b="1" dirty="0"/>
              <a:t>docked bike </a:t>
            </a:r>
            <a:r>
              <a:rPr lang="en-ID" dirty="0"/>
              <a:t>user, just target casual riders who use </a:t>
            </a:r>
            <a:r>
              <a:rPr lang="en-ID" b="1" dirty="0"/>
              <a:t>electric bikes </a:t>
            </a:r>
            <a:r>
              <a:rPr lang="en-ID" dirty="0"/>
              <a:t>or </a:t>
            </a:r>
            <a:r>
              <a:rPr lang="en-ID" b="1" dirty="0"/>
              <a:t>classic bikes</a:t>
            </a:r>
            <a:r>
              <a:rPr lang="en-ID" dirty="0"/>
              <a:t>. First target the classic bike users, then target the electric bike users.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E69F2-1338-ADFB-98F7-D8B20F1645B3}"/>
              </a:ext>
            </a:extLst>
          </p:cNvPr>
          <p:cNvSpPr txBox="1"/>
          <p:nvPr/>
        </p:nvSpPr>
        <p:spPr>
          <a:xfrm>
            <a:off x="3874737" y="4741065"/>
            <a:ext cx="8093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Target the casual rider who use the bike with a </a:t>
            </a:r>
            <a:r>
              <a:rPr lang="en-ID" b="1" dirty="0"/>
              <a:t>duration of 0-20 minute and distance 200-2000 m </a:t>
            </a:r>
            <a:r>
              <a:rPr lang="en-ID" dirty="0"/>
              <a:t>first, then the second target is the group with a </a:t>
            </a:r>
            <a:r>
              <a:rPr lang="en-ID" b="1" dirty="0"/>
              <a:t>duration 0-20 minutes and distance of 2000-9000 m</a:t>
            </a:r>
            <a:r>
              <a:rPr lang="en-ID" dirty="0"/>
              <a:t>, and the last target is the group with a </a:t>
            </a:r>
            <a:r>
              <a:rPr lang="en-ID" b="1" dirty="0"/>
              <a:t>duration of 20-120 minutes and a distance of 2000-9000 m</a:t>
            </a:r>
            <a:r>
              <a:rPr lang="en-ID" dirty="0"/>
              <a:t>.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5684C97-128F-2FC3-215D-B1A2526A8360}"/>
              </a:ext>
            </a:extLst>
          </p:cNvPr>
          <p:cNvSpPr/>
          <p:nvPr/>
        </p:nvSpPr>
        <p:spPr>
          <a:xfrm rot="5400000">
            <a:off x="11702465" y="6425921"/>
            <a:ext cx="347853" cy="347853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73" name="Flowchart: Terminator 72">
            <a:extLst>
              <a:ext uri="{FF2B5EF4-FFF2-40B4-BE49-F238E27FC236}">
                <a16:creationId xmlns:a16="http://schemas.microsoft.com/office/drawing/2014/main" id="{5F81C9DC-56CC-4CAE-470E-31DB7C7FACED}"/>
              </a:ext>
            </a:extLst>
          </p:cNvPr>
          <p:cNvSpPr/>
          <p:nvPr/>
        </p:nvSpPr>
        <p:spPr>
          <a:xfrm rot="5400000">
            <a:off x="11218741" y="6815840"/>
            <a:ext cx="1314657" cy="442452"/>
          </a:xfrm>
          <a:prstGeom prst="flowChartTerminator">
            <a:avLst/>
          </a:prstGeom>
          <a:noFill/>
          <a:ln w="38100">
            <a:solidFill>
              <a:srgbClr val="EA4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1E1B6C6-7BAA-30F2-C9AB-B781C9719109}"/>
              </a:ext>
            </a:extLst>
          </p:cNvPr>
          <p:cNvSpPr txBox="1"/>
          <p:nvPr/>
        </p:nvSpPr>
        <p:spPr>
          <a:xfrm>
            <a:off x="11669741" y="6425921"/>
            <a:ext cx="44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endParaRPr lang="en-ID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7284C3-362C-92BD-6CDF-047CEDB4FD82}"/>
              </a:ext>
            </a:extLst>
          </p:cNvPr>
          <p:cNvGrpSpPr/>
          <p:nvPr/>
        </p:nvGrpSpPr>
        <p:grpSpPr>
          <a:xfrm>
            <a:off x="6056159" y="233340"/>
            <a:ext cx="3730899" cy="524739"/>
            <a:chOff x="3652881" y="200319"/>
            <a:chExt cx="3730899" cy="52473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AE78631A-8FC6-8EF1-A1FC-CCB8B2C003FE}"/>
                </a:ext>
              </a:extLst>
            </p:cNvPr>
            <p:cNvSpPr txBox="1">
              <a:spLocks/>
            </p:cNvSpPr>
            <p:nvPr/>
          </p:nvSpPr>
          <p:spPr>
            <a:xfrm>
              <a:off x="3652881" y="200319"/>
              <a:ext cx="3730899" cy="5247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latin typeface="Arial Rounded MT Bold" panose="020F0704030504030204" pitchFamily="34" charset="0"/>
                </a:rPr>
                <a:t>Marketing Strategy</a:t>
              </a:r>
              <a:endParaRPr lang="en-ID" sz="30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30762E-CB99-D3AB-C78F-344855C4B796}"/>
                </a:ext>
              </a:extLst>
            </p:cNvPr>
            <p:cNvCxnSpPr>
              <a:cxnSpLocks/>
            </p:cNvCxnSpPr>
            <p:nvPr/>
          </p:nvCxnSpPr>
          <p:spPr>
            <a:xfrm>
              <a:off x="3735735" y="637055"/>
              <a:ext cx="1554888" cy="0"/>
            </a:xfrm>
            <a:prstGeom prst="line">
              <a:avLst/>
            </a:prstGeom>
            <a:ln w="38100" cap="rnd">
              <a:solidFill>
                <a:srgbClr val="EA4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B535C61-C254-ED38-F19F-7AF6D95EA41B}"/>
                </a:ext>
              </a:extLst>
            </p:cNvPr>
            <p:cNvCxnSpPr>
              <a:cxnSpLocks/>
            </p:cNvCxnSpPr>
            <p:nvPr/>
          </p:nvCxnSpPr>
          <p:spPr>
            <a:xfrm>
              <a:off x="5598160" y="637055"/>
              <a:ext cx="1185983" cy="0"/>
            </a:xfrm>
            <a:prstGeom prst="line">
              <a:avLst/>
            </a:prstGeom>
            <a:ln w="38100" cap="rnd">
              <a:solidFill>
                <a:srgbClr val="EA4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954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CE520D5E-D9A3-5E71-5DFF-B8A225B4824B}"/>
              </a:ext>
            </a:extLst>
          </p:cNvPr>
          <p:cNvSpPr/>
          <p:nvPr/>
        </p:nvSpPr>
        <p:spPr>
          <a:xfrm>
            <a:off x="0" y="3164551"/>
            <a:ext cx="12192000" cy="54840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FD190-A025-4AB1-457B-FC14048E1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033" y="158878"/>
            <a:ext cx="1822248" cy="27542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4F859C-7D5E-27DF-01DB-96EE7E514FD1}"/>
              </a:ext>
            </a:extLst>
          </p:cNvPr>
          <p:cNvGrpSpPr/>
          <p:nvPr/>
        </p:nvGrpSpPr>
        <p:grpSpPr>
          <a:xfrm>
            <a:off x="72100" y="6299632"/>
            <a:ext cx="3108947" cy="680170"/>
            <a:chOff x="204032" y="6213500"/>
            <a:chExt cx="3108947" cy="68017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62E0F8-A036-D6D9-77A5-719EFF6DE51D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6971423-44BD-7FB1-A5C3-729FE561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EC0BE71-3EBD-A7F7-183C-FAB1CFAABA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r="9149"/>
          <a:stretch/>
        </p:blipFill>
        <p:spPr>
          <a:xfrm>
            <a:off x="425718" y="432548"/>
            <a:ext cx="287705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F400C9-4C01-3BCA-0AB7-AC30CF5E9F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718"/>
          <a:stretch/>
        </p:blipFill>
        <p:spPr>
          <a:xfrm>
            <a:off x="3119479" y="872129"/>
            <a:ext cx="2971614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F31677-C8C9-3C90-8B1E-1ED472F1D9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6251"/>
          <a:stretch/>
        </p:blipFill>
        <p:spPr>
          <a:xfrm>
            <a:off x="5970348" y="432548"/>
            <a:ext cx="3074828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6E1E63-9153-FB53-CD85-B13AB6E3AE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r="8065"/>
          <a:stretch/>
        </p:blipFill>
        <p:spPr>
          <a:xfrm>
            <a:off x="8837747" y="783835"/>
            <a:ext cx="294730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C365DE1-49C4-EDBE-00B1-DB951CC454FB}"/>
              </a:ext>
            </a:extLst>
          </p:cNvPr>
          <p:cNvGrpSpPr/>
          <p:nvPr/>
        </p:nvGrpSpPr>
        <p:grpSpPr>
          <a:xfrm>
            <a:off x="269487" y="231807"/>
            <a:ext cx="1703101" cy="369332"/>
            <a:chOff x="-4930192" y="840040"/>
            <a:chExt cx="170310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1D03BD1-D853-5C01-7C11-874E318477AC}"/>
                </a:ext>
              </a:extLst>
            </p:cNvPr>
            <p:cNvCxnSpPr>
              <a:cxnSpLocks/>
            </p:cNvCxnSpPr>
            <p:nvPr/>
          </p:nvCxnSpPr>
          <p:spPr>
            <a:xfrm>
              <a:off x="-4773930" y="1031447"/>
              <a:ext cx="1390650" cy="0"/>
            </a:xfrm>
            <a:prstGeom prst="line">
              <a:avLst/>
            </a:prstGeom>
            <a:ln w="3175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4BF4C9-D71E-3113-871A-8AF5D240E4BE}"/>
                </a:ext>
              </a:extLst>
            </p:cNvPr>
            <p:cNvSpPr txBox="1"/>
            <p:nvPr/>
          </p:nvSpPr>
          <p:spPr>
            <a:xfrm>
              <a:off x="-4930192" y="840040"/>
              <a:ext cx="170310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1. Foundation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24ED3C8-6766-BD2B-9EEB-983064219A7F}"/>
              </a:ext>
            </a:extLst>
          </p:cNvPr>
          <p:cNvGrpSpPr/>
          <p:nvPr/>
        </p:nvGrpSpPr>
        <p:grpSpPr>
          <a:xfrm>
            <a:off x="143342" y="1894757"/>
            <a:ext cx="2136550" cy="685068"/>
            <a:chOff x="2255179" y="-2118186"/>
            <a:chExt cx="2136550" cy="6850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58BADFF-9E1D-4651-F253-8BBAD37DE20E}"/>
                </a:ext>
              </a:extLst>
            </p:cNvPr>
            <p:cNvGrpSpPr/>
            <p:nvPr/>
          </p:nvGrpSpPr>
          <p:grpSpPr>
            <a:xfrm>
              <a:off x="2437522" y="-1799243"/>
              <a:ext cx="1954207" cy="366125"/>
              <a:chOff x="-2800145" y="-389490"/>
              <a:chExt cx="1954207" cy="366125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39CBA007-2BE7-7CE3-61CF-D88D483A2D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649813" y="-250085"/>
                <a:ext cx="1538224" cy="0"/>
              </a:xfrm>
              <a:prstGeom prst="line">
                <a:avLst/>
              </a:prstGeom>
              <a:ln w="381000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554F95-03C8-9A4F-48F8-57412710D0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800145" y="-389490"/>
                <a:ext cx="1954207" cy="366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500" dirty="0">
                    <a:latin typeface="Arial Rounded MT Bold" panose="020F0704030504030204" pitchFamily="34" charset="0"/>
                  </a:rPr>
                  <a:t>Program Manager</a:t>
                </a:r>
                <a:endParaRPr lang="en-ID" sz="1500" dirty="0"/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52F9B62-E6CE-B93E-1282-3E6D40C74F77}"/>
                </a:ext>
              </a:extLst>
            </p:cNvPr>
            <p:cNvCxnSpPr>
              <a:cxnSpLocks/>
            </p:cNvCxnSpPr>
            <p:nvPr/>
          </p:nvCxnSpPr>
          <p:spPr>
            <a:xfrm>
              <a:off x="2537856" y="-1924447"/>
              <a:ext cx="435866" cy="0"/>
            </a:xfrm>
            <a:prstGeom prst="line">
              <a:avLst/>
            </a:prstGeom>
            <a:ln w="3175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47C9B5-CAED-E028-027D-7A37CAB43D18}"/>
                </a:ext>
              </a:extLst>
            </p:cNvPr>
            <p:cNvSpPr txBox="1"/>
            <p:nvPr/>
          </p:nvSpPr>
          <p:spPr>
            <a:xfrm>
              <a:off x="2255179" y="-2118186"/>
              <a:ext cx="9897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Tony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1F8ADB-641F-E9F5-85BE-873C21DE2248}"/>
              </a:ext>
            </a:extLst>
          </p:cNvPr>
          <p:cNvGrpSpPr/>
          <p:nvPr/>
        </p:nvGrpSpPr>
        <p:grpSpPr>
          <a:xfrm>
            <a:off x="2973722" y="687569"/>
            <a:ext cx="886691" cy="369332"/>
            <a:chOff x="-5279621" y="1234029"/>
            <a:chExt cx="88669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432432A-3821-6498-0132-347CAF747347}"/>
                </a:ext>
              </a:extLst>
            </p:cNvPr>
            <p:cNvCxnSpPr>
              <a:cxnSpLocks/>
            </p:cNvCxnSpPr>
            <p:nvPr/>
          </p:nvCxnSpPr>
          <p:spPr>
            <a:xfrm>
              <a:off x="-5139690" y="1427394"/>
              <a:ext cx="617220" cy="0"/>
            </a:xfrm>
            <a:prstGeom prst="line">
              <a:avLst/>
            </a:prstGeom>
            <a:ln w="317500" cap="rnd">
              <a:solidFill>
                <a:srgbClr val="EA4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9CA35B-F1D2-C9F0-A2C9-A9A9BD1BB218}"/>
                </a:ext>
              </a:extLst>
            </p:cNvPr>
            <p:cNvSpPr txBox="1"/>
            <p:nvPr/>
          </p:nvSpPr>
          <p:spPr>
            <a:xfrm>
              <a:off x="-5279621" y="1234029"/>
              <a:ext cx="88669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2. Ask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E57B87-AC50-F76D-18DB-D8904B1A5097}"/>
              </a:ext>
            </a:extLst>
          </p:cNvPr>
          <p:cNvGrpSpPr/>
          <p:nvPr/>
        </p:nvGrpSpPr>
        <p:grpSpPr>
          <a:xfrm>
            <a:off x="5838718" y="133429"/>
            <a:ext cx="1703101" cy="369332"/>
            <a:chOff x="-5279621" y="1656470"/>
            <a:chExt cx="170310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8BF05E-E2C9-A0B5-5796-EEC84220CC4D}"/>
                </a:ext>
              </a:extLst>
            </p:cNvPr>
            <p:cNvCxnSpPr>
              <a:cxnSpLocks/>
            </p:cNvCxnSpPr>
            <p:nvPr/>
          </p:nvCxnSpPr>
          <p:spPr>
            <a:xfrm>
              <a:off x="-5139690" y="1843102"/>
              <a:ext cx="1066800" cy="3269"/>
            </a:xfrm>
            <a:prstGeom prst="line">
              <a:avLst/>
            </a:prstGeom>
            <a:ln w="31750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EB3634C-EA5D-4B38-56AA-1DFB720491F6}"/>
                </a:ext>
              </a:extLst>
            </p:cNvPr>
            <p:cNvSpPr txBox="1"/>
            <p:nvPr/>
          </p:nvSpPr>
          <p:spPr>
            <a:xfrm>
              <a:off x="-5279621" y="1656470"/>
              <a:ext cx="170310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3. Prepare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D2A583-914A-5965-2E71-04616813CA68}"/>
              </a:ext>
            </a:extLst>
          </p:cNvPr>
          <p:cNvGrpSpPr/>
          <p:nvPr/>
        </p:nvGrpSpPr>
        <p:grpSpPr>
          <a:xfrm>
            <a:off x="8645392" y="567077"/>
            <a:ext cx="1374371" cy="369332"/>
            <a:chOff x="-5279621" y="2050459"/>
            <a:chExt cx="137437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545414B-AA40-90CB-381E-3C491CB323FE}"/>
                </a:ext>
              </a:extLst>
            </p:cNvPr>
            <p:cNvCxnSpPr>
              <a:cxnSpLocks/>
            </p:cNvCxnSpPr>
            <p:nvPr/>
          </p:nvCxnSpPr>
          <p:spPr>
            <a:xfrm>
              <a:off x="-5139690" y="2243218"/>
              <a:ext cx="1089660" cy="10050"/>
            </a:xfrm>
            <a:prstGeom prst="line">
              <a:avLst/>
            </a:prstGeom>
            <a:ln w="317500" cap="rnd">
              <a:solidFill>
                <a:srgbClr val="FBBC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8931CD5-5DF1-CCE3-8868-340A83455BA0}"/>
                </a:ext>
              </a:extLst>
            </p:cNvPr>
            <p:cNvSpPr txBox="1"/>
            <p:nvPr/>
          </p:nvSpPr>
          <p:spPr>
            <a:xfrm>
              <a:off x="-5279621" y="2050459"/>
              <a:ext cx="137437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4. Process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60AF41A-4306-A323-4E1B-D785B63F21C9}"/>
              </a:ext>
            </a:extLst>
          </p:cNvPr>
          <p:cNvGrpSpPr/>
          <p:nvPr/>
        </p:nvGrpSpPr>
        <p:grpSpPr>
          <a:xfrm>
            <a:off x="2868430" y="2370394"/>
            <a:ext cx="2472212" cy="712055"/>
            <a:chOff x="3543553" y="-3007627"/>
            <a:chExt cx="2472212" cy="71205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93EE130-1337-9638-5792-876DAD9A0A38}"/>
                </a:ext>
              </a:extLst>
            </p:cNvPr>
            <p:cNvCxnSpPr>
              <a:cxnSpLocks/>
            </p:cNvCxnSpPr>
            <p:nvPr/>
          </p:nvCxnSpPr>
          <p:spPr>
            <a:xfrm>
              <a:off x="3854075" y="-2527725"/>
              <a:ext cx="1858544" cy="0"/>
            </a:xfrm>
            <a:prstGeom prst="line">
              <a:avLst/>
            </a:prstGeom>
            <a:ln w="3810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itle 1">
              <a:extLst>
                <a:ext uri="{FF2B5EF4-FFF2-40B4-BE49-F238E27FC236}">
                  <a16:creationId xmlns:a16="http://schemas.microsoft.com/office/drawing/2014/main" id="{2FAB00DB-A34C-6431-B707-CC8548C65681}"/>
                </a:ext>
              </a:extLst>
            </p:cNvPr>
            <p:cNvSpPr txBox="1">
              <a:spLocks/>
            </p:cNvSpPr>
            <p:nvPr/>
          </p:nvSpPr>
          <p:spPr>
            <a:xfrm>
              <a:off x="3543553" y="-2661697"/>
              <a:ext cx="2472212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500" dirty="0">
                  <a:latin typeface="Arial Rounded MT Bold" panose="020F0704030504030204" pitchFamily="34" charset="0"/>
                </a:rPr>
                <a:t>Finance Data Analyst</a:t>
              </a:r>
              <a:endParaRPr lang="en-ID" sz="1500" dirty="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C44A906-1BCE-85EC-7416-F9C8D5197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16012" y="-2814211"/>
              <a:ext cx="677407" cy="0"/>
            </a:xfrm>
            <a:prstGeom prst="line">
              <a:avLst/>
            </a:prstGeom>
            <a:ln w="317500" cap="rnd">
              <a:solidFill>
                <a:srgbClr val="EA4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0FDAD9C-EF8E-3D63-AE3D-233C1FA081FA}"/>
                </a:ext>
              </a:extLst>
            </p:cNvPr>
            <p:cNvSpPr txBox="1"/>
            <p:nvPr/>
          </p:nvSpPr>
          <p:spPr>
            <a:xfrm>
              <a:off x="3650458" y="-3007627"/>
              <a:ext cx="10161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Ximena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D843362-D5D9-60E7-A410-2BEC3E59FC49}"/>
              </a:ext>
            </a:extLst>
          </p:cNvPr>
          <p:cNvGrpSpPr/>
          <p:nvPr/>
        </p:nvGrpSpPr>
        <p:grpSpPr>
          <a:xfrm>
            <a:off x="5675630" y="1898768"/>
            <a:ext cx="1909249" cy="674026"/>
            <a:chOff x="2279892" y="-2661045"/>
            <a:chExt cx="1909249" cy="6740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69E1C0-E699-6AA2-37CC-972273A30E65}"/>
                </a:ext>
              </a:extLst>
            </p:cNvPr>
            <p:cNvCxnSpPr>
              <a:cxnSpLocks/>
            </p:cNvCxnSpPr>
            <p:nvPr/>
          </p:nvCxnSpPr>
          <p:spPr>
            <a:xfrm>
              <a:off x="2657172" y="-2194295"/>
              <a:ext cx="1288288" cy="0"/>
            </a:xfrm>
            <a:prstGeom prst="line">
              <a:avLst/>
            </a:prstGeom>
            <a:ln w="3810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81D0F88-F435-E460-06F1-8E26136BC603}"/>
                </a:ext>
              </a:extLst>
            </p:cNvPr>
            <p:cNvCxnSpPr>
              <a:cxnSpLocks/>
            </p:cNvCxnSpPr>
            <p:nvPr/>
          </p:nvCxnSpPr>
          <p:spPr>
            <a:xfrm>
              <a:off x="2600325" y="-2475513"/>
              <a:ext cx="519678" cy="0"/>
            </a:xfrm>
            <a:prstGeom prst="line">
              <a:avLst/>
            </a:prstGeom>
            <a:ln w="31750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EF9156-00D7-E31A-AB3C-4557ED398C1F}"/>
                </a:ext>
              </a:extLst>
            </p:cNvPr>
            <p:cNvSpPr txBox="1"/>
            <p:nvPr/>
          </p:nvSpPr>
          <p:spPr>
            <a:xfrm>
              <a:off x="2279892" y="-2661045"/>
              <a:ext cx="1159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Hallie</a:t>
              </a:r>
            </a:p>
          </p:txBody>
        </p:sp>
        <p:sp>
          <p:nvSpPr>
            <p:cNvPr id="107" name="Title 1">
              <a:extLst>
                <a:ext uri="{FF2B5EF4-FFF2-40B4-BE49-F238E27FC236}">
                  <a16:creationId xmlns:a16="http://schemas.microsoft.com/office/drawing/2014/main" id="{0C32C288-4B5B-5C6B-8A71-413FF5509512}"/>
                </a:ext>
              </a:extLst>
            </p:cNvPr>
            <p:cNvSpPr txBox="1">
              <a:spLocks/>
            </p:cNvSpPr>
            <p:nvPr/>
          </p:nvSpPr>
          <p:spPr>
            <a:xfrm>
              <a:off x="2506841" y="-2353144"/>
              <a:ext cx="1682300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500" dirty="0">
                  <a:latin typeface="Arial Rounded MT Bold" panose="020F0704030504030204" pitchFamily="34" charset="0"/>
                </a:rPr>
                <a:t>Analytical Lead</a:t>
              </a:r>
              <a:endParaRPr lang="en-ID" sz="1500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F17E82B-312E-2E70-1D28-E6865A450B82}"/>
              </a:ext>
            </a:extLst>
          </p:cNvPr>
          <p:cNvGrpSpPr/>
          <p:nvPr/>
        </p:nvGrpSpPr>
        <p:grpSpPr>
          <a:xfrm>
            <a:off x="8514827" y="2401223"/>
            <a:ext cx="3554988" cy="662843"/>
            <a:chOff x="2846895" y="-2831102"/>
            <a:chExt cx="3554988" cy="66284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363A201-74D8-C317-231E-E56E795CAC95}"/>
                </a:ext>
              </a:extLst>
            </p:cNvPr>
            <p:cNvCxnSpPr>
              <a:cxnSpLocks/>
            </p:cNvCxnSpPr>
            <p:nvPr/>
          </p:nvCxnSpPr>
          <p:spPr>
            <a:xfrm>
              <a:off x="3289275" y="-2379668"/>
              <a:ext cx="2746720" cy="0"/>
            </a:xfrm>
            <a:prstGeom prst="line">
              <a:avLst/>
            </a:prstGeom>
            <a:ln w="3810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DEAFB32-CD13-1633-BD64-CEE8922D7044}"/>
                </a:ext>
              </a:extLst>
            </p:cNvPr>
            <p:cNvGrpSpPr/>
            <p:nvPr/>
          </p:nvGrpSpPr>
          <p:grpSpPr>
            <a:xfrm>
              <a:off x="2846895" y="-2831102"/>
              <a:ext cx="1159395" cy="369332"/>
              <a:chOff x="2842132" y="-2869206"/>
              <a:chExt cx="1159395" cy="369332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060139E9-277C-AD0E-BDE6-FD970E99B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93" y="-2673529"/>
                <a:ext cx="466057" cy="0"/>
              </a:xfrm>
              <a:prstGeom prst="line">
                <a:avLst/>
              </a:prstGeom>
              <a:ln w="317500" cap="rnd">
                <a:solidFill>
                  <a:srgbClr val="FBBC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B9A8ED3-E652-8FB4-3434-54C57C63540E}"/>
                  </a:ext>
                </a:extLst>
              </p:cNvPr>
              <p:cNvSpPr txBox="1"/>
              <p:nvPr/>
            </p:nvSpPr>
            <p:spPr>
              <a:xfrm>
                <a:off x="2842132" y="-2869206"/>
                <a:ext cx="11593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Sally</a:t>
                </a:r>
              </a:p>
            </p:txBody>
          </p:sp>
        </p:grpSp>
        <p:sp>
          <p:nvSpPr>
            <p:cNvPr id="108" name="Title 1">
              <a:extLst>
                <a:ext uri="{FF2B5EF4-FFF2-40B4-BE49-F238E27FC236}">
                  <a16:creationId xmlns:a16="http://schemas.microsoft.com/office/drawing/2014/main" id="{4D851B4F-266C-12F1-A6FB-E1F593653661}"/>
                </a:ext>
              </a:extLst>
            </p:cNvPr>
            <p:cNvSpPr txBox="1">
              <a:spLocks/>
            </p:cNvSpPr>
            <p:nvPr/>
          </p:nvSpPr>
          <p:spPr>
            <a:xfrm>
              <a:off x="2945156" y="-2534384"/>
              <a:ext cx="3456727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500" dirty="0">
                  <a:latin typeface="Arial Rounded MT Bold" panose="020F0704030504030204" pitchFamily="34" charset="0"/>
                </a:rPr>
                <a:t>Measurement &amp; Analytical Lead</a:t>
              </a:r>
              <a:endParaRPr lang="en-ID" sz="1500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6F2406B-9F8B-BD74-D9DE-B9822D4E14C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8" r="8028"/>
          <a:stretch/>
        </p:blipFill>
        <p:spPr>
          <a:xfrm>
            <a:off x="377291" y="4106183"/>
            <a:ext cx="294370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EB833C-1271-614C-32C5-3E510EB50C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r="7636"/>
          <a:stretch/>
        </p:blipFill>
        <p:spPr>
          <a:xfrm>
            <a:off x="3152019" y="4589657"/>
            <a:ext cx="296497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B55CC2-D035-1E55-DC84-1468ED9DE1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7999"/>
          <a:stretch/>
        </p:blipFill>
        <p:spPr>
          <a:xfrm>
            <a:off x="6036045" y="4114987"/>
            <a:ext cx="2939602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5E6E5B68-2A8C-D39A-14FE-637F029C24CB}"/>
              </a:ext>
            </a:extLst>
          </p:cNvPr>
          <p:cNvGrpSpPr/>
          <p:nvPr/>
        </p:nvGrpSpPr>
        <p:grpSpPr>
          <a:xfrm>
            <a:off x="209420" y="3837628"/>
            <a:ext cx="1343891" cy="369332"/>
            <a:chOff x="-5279621" y="2463902"/>
            <a:chExt cx="134389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3F8EC0-B00C-FFC6-D19A-DEA5254A0935}"/>
                </a:ext>
              </a:extLst>
            </p:cNvPr>
            <p:cNvCxnSpPr>
              <a:cxnSpLocks/>
            </p:cNvCxnSpPr>
            <p:nvPr/>
          </p:nvCxnSpPr>
          <p:spPr>
            <a:xfrm>
              <a:off x="-5124169" y="2648568"/>
              <a:ext cx="1074139" cy="26042"/>
            </a:xfrm>
            <a:prstGeom prst="line">
              <a:avLst/>
            </a:prstGeom>
            <a:ln w="3175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CC831FF-04DB-850A-D437-790A97CF30BD}"/>
                </a:ext>
              </a:extLst>
            </p:cNvPr>
            <p:cNvSpPr txBox="1"/>
            <p:nvPr/>
          </p:nvSpPr>
          <p:spPr>
            <a:xfrm>
              <a:off x="-5279621" y="2463902"/>
              <a:ext cx="134389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5. Analyze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5DA8837-A94F-96E2-E814-4AC6C25678C1}"/>
              </a:ext>
            </a:extLst>
          </p:cNvPr>
          <p:cNvGrpSpPr/>
          <p:nvPr/>
        </p:nvGrpSpPr>
        <p:grpSpPr>
          <a:xfrm>
            <a:off x="2945156" y="4357909"/>
            <a:ext cx="1107671" cy="369332"/>
            <a:chOff x="-5279621" y="2956756"/>
            <a:chExt cx="110767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C208A0-98EA-6E68-5A11-1F55EB55C0D2}"/>
                </a:ext>
              </a:extLst>
            </p:cNvPr>
            <p:cNvCxnSpPr>
              <a:cxnSpLocks/>
            </p:cNvCxnSpPr>
            <p:nvPr/>
          </p:nvCxnSpPr>
          <p:spPr>
            <a:xfrm>
              <a:off x="-5139690" y="3136953"/>
              <a:ext cx="872490" cy="0"/>
            </a:xfrm>
            <a:prstGeom prst="line">
              <a:avLst/>
            </a:prstGeom>
            <a:ln w="317500" cap="rnd">
              <a:solidFill>
                <a:srgbClr val="EA4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9D8900E-956A-5AEC-9263-53C5F91CD10A}"/>
                </a:ext>
              </a:extLst>
            </p:cNvPr>
            <p:cNvSpPr txBox="1"/>
            <p:nvPr/>
          </p:nvSpPr>
          <p:spPr>
            <a:xfrm>
              <a:off x="-5279621" y="2956756"/>
              <a:ext cx="110767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6. Share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C15FB31-ECCF-FD9A-8DC4-5CABDF27E5FA}"/>
              </a:ext>
            </a:extLst>
          </p:cNvPr>
          <p:cNvGrpSpPr/>
          <p:nvPr/>
        </p:nvGrpSpPr>
        <p:grpSpPr>
          <a:xfrm>
            <a:off x="5843940" y="3886795"/>
            <a:ext cx="2361161" cy="369332"/>
            <a:chOff x="-5279621" y="3449610"/>
            <a:chExt cx="236116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63AC9B3-2FCC-6540-269D-96480DB3E171}"/>
                </a:ext>
              </a:extLst>
            </p:cNvPr>
            <p:cNvCxnSpPr>
              <a:cxnSpLocks/>
            </p:cNvCxnSpPr>
            <p:nvPr/>
          </p:nvCxnSpPr>
          <p:spPr>
            <a:xfrm>
              <a:off x="-5124169" y="3647691"/>
              <a:ext cx="1897078" cy="0"/>
            </a:xfrm>
            <a:prstGeom prst="line">
              <a:avLst/>
            </a:prstGeom>
            <a:ln w="31750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DFD7CF6-5876-1C44-EA47-43DE4216D1DE}"/>
                </a:ext>
              </a:extLst>
            </p:cNvPr>
            <p:cNvSpPr txBox="1"/>
            <p:nvPr/>
          </p:nvSpPr>
          <p:spPr>
            <a:xfrm>
              <a:off x="-5279621" y="3449610"/>
              <a:ext cx="236116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7. R Programming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FE319A0-35B7-F34E-8E84-1709C6D10DD4}"/>
              </a:ext>
            </a:extLst>
          </p:cNvPr>
          <p:cNvGrpSpPr/>
          <p:nvPr/>
        </p:nvGrpSpPr>
        <p:grpSpPr>
          <a:xfrm>
            <a:off x="2829174" y="6041304"/>
            <a:ext cx="2481980" cy="658903"/>
            <a:chOff x="3747308" y="-1492325"/>
            <a:chExt cx="2481980" cy="6589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8E785B-CC6E-D33F-3AFE-211A713D78FF}"/>
                </a:ext>
              </a:extLst>
            </p:cNvPr>
            <p:cNvCxnSpPr>
              <a:cxnSpLocks/>
            </p:cNvCxnSpPr>
            <p:nvPr/>
          </p:nvCxnSpPr>
          <p:spPr>
            <a:xfrm>
              <a:off x="4104536" y="-1053087"/>
              <a:ext cx="1874113" cy="0"/>
            </a:xfrm>
            <a:prstGeom prst="line">
              <a:avLst/>
            </a:prstGeom>
            <a:ln w="3810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DEB5597-9F59-0A57-EDE7-676B6627964D}"/>
                </a:ext>
              </a:extLst>
            </p:cNvPr>
            <p:cNvGrpSpPr/>
            <p:nvPr/>
          </p:nvGrpSpPr>
          <p:grpSpPr>
            <a:xfrm>
              <a:off x="3747308" y="-1492325"/>
              <a:ext cx="1159395" cy="369332"/>
              <a:chOff x="3798108" y="-1536775"/>
              <a:chExt cx="1159395" cy="369332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7D2AED1-EFCB-7AE5-5240-712535F8DD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4750" y="-1360279"/>
                <a:ext cx="540500" cy="0"/>
              </a:xfrm>
              <a:prstGeom prst="line">
                <a:avLst/>
              </a:prstGeom>
              <a:ln w="317500" cap="rnd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AA4AC8A-1C17-407B-DBE7-6ED5866D3C1A}"/>
                  </a:ext>
                </a:extLst>
              </p:cNvPr>
              <p:cNvSpPr txBox="1"/>
              <p:nvPr/>
            </p:nvSpPr>
            <p:spPr>
              <a:xfrm>
                <a:off x="3798108" y="-1536775"/>
                <a:ext cx="11593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Kevin</a:t>
                </a:r>
              </a:p>
            </p:txBody>
          </p:sp>
        </p:grpSp>
        <p:sp>
          <p:nvSpPr>
            <p:cNvPr id="110" name="Title 1">
              <a:extLst>
                <a:ext uri="{FF2B5EF4-FFF2-40B4-BE49-F238E27FC236}">
                  <a16:creationId xmlns:a16="http://schemas.microsoft.com/office/drawing/2014/main" id="{34D4D403-4826-8628-3338-2FB0F9DFA5E9}"/>
                </a:ext>
              </a:extLst>
            </p:cNvPr>
            <p:cNvSpPr txBox="1">
              <a:spLocks/>
            </p:cNvSpPr>
            <p:nvPr/>
          </p:nvSpPr>
          <p:spPr>
            <a:xfrm>
              <a:off x="3910972" y="-1199547"/>
              <a:ext cx="2318316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500" dirty="0">
                  <a:latin typeface="Arial Rounded MT Bold" panose="020F0704030504030204" pitchFamily="34" charset="0"/>
                </a:rPr>
                <a:t>Director Of Analytics</a:t>
              </a:r>
              <a:endParaRPr lang="en-ID" sz="150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3130CA2-8DA5-6DEE-97F7-3607D787A714}"/>
              </a:ext>
            </a:extLst>
          </p:cNvPr>
          <p:cNvGrpSpPr/>
          <p:nvPr/>
        </p:nvGrpSpPr>
        <p:grpSpPr>
          <a:xfrm>
            <a:off x="5749427" y="5589222"/>
            <a:ext cx="2145795" cy="671094"/>
            <a:chOff x="6334032" y="-2138494"/>
            <a:chExt cx="2145795" cy="6710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EACB53-0930-54C7-8069-2833697CB7A0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08" y="-1697615"/>
              <a:ext cx="1608239" cy="0"/>
            </a:xfrm>
            <a:prstGeom prst="line">
              <a:avLst/>
            </a:prstGeom>
            <a:ln w="3810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9660074-27FE-C90F-25C9-342369882A66}"/>
                </a:ext>
              </a:extLst>
            </p:cNvPr>
            <p:cNvCxnSpPr>
              <a:cxnSpLocks/>
            </p:cNvCxnSpPr>
            <p:nvPr/>
          </p:nvCxnSpPr>
          <p:spPr>
            <a:xfrm>
              <a:off x="6638508" y="-1950073"/>
              <a:ext cx="571917" cy="0"/>
            </a:xfrm>
            <a:prstGeom prst="line">
              <a:avLst/>
            </a:prstGeom>
            <a:ln w="31750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C93667B-205E-5BED-C323-7E1E5D0DA9CB}"/>
                </a:ext>
              </a:extLst>
            </p:cNvPr>
            <p:cNvSpPr txBox="1"/>
            <p:nvPr/>
          </p:nvSpPr>
          <p:spPr>
            <a:xfrm>
              <a:off x="6334032" y="-2138494"/>
              <a:ext cx="1159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Carrie</a:t>
              </a:r>
            </a:p>
          </p:txBody>
        </p:sp>
        <p:sp>
          <p:nvSpPr>
            <p:cNvPr id="111" name="Title 1">
              <a:extLst>
                <a:ext uri="{FF2B5EF4-FFF2-40B4-BE49-F238E27FC236}">
                  <a16:creationId xmlns:a16="http://schemas.microsoft.com/office/drawing/2014/main" id="{54AE110D-EFE3-883B-8AE5-FC05E90F0133}"/>
                </a:ext>
              </a:extLst>
            </p:cNvPr>
            <p:cNvSpPr txBox="1">
              <a:spLocks/>
            </p:cNvSpPr>
            <p:nvPr/>
          </p:nvSpPr>
          <p:spPr>
            <a:xfrm>
              <a:off x="6525620" y="-1833525"/>
              <a:ext cx="1954207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500" dirty="0">
                  <a:latin typeface="Arial Rounded MT Bold" panose="020F0704030504030204" pitchFamily="34" charset="0"/>
                </a:rPr>
                <a:t>Research Manager</a:t>
              </a:r>
              <a:endParaRPr lang="en-ID" sz="1500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BB9217D-B3DA-76FE-C920-5CB3B80F34B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" r="7302"/>
          <a:stretch/>
        </p:blipFill>
        <p:spPr>
          <a:xfrm>
            <a:off x="8753090" y="4652160"/>
            <a:ext cx="3007142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E80463B2-E2EA-15B3-E06B-923DCB1D65BB}"/>
              </a:ext>
            </a:extLst>
          </p:cNvPr>
          <p:cNvGrpSpPr/>
          <p:nvPr/>
        </p:nvGrpSpPr>
        <p:grpSpPr>
          <a:xfrm>
            <a:off x="8525784" y="4409058"/>
            <a:ext cx="2467841" cy="369332"/>
            <a:chOff x="-5279621" y="3942464"/>
            <a:chExt cx="246784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92C63F-13CE-CE6D-5692-75F556E12839}"/>
                </a:ext>
              </a:extLst>
            </p:cNvPr>
            <p:cNvCxnSpPr>
              <a:cxnSpLocks/>
            </p:cNvCxnSpPr>
            <p:nvPr/>
          </p:nvCxnSpPr>
          <p:spPr>
            <a:xfrm>
              <a:off x="-5124169" y="4142909"/>
              <a:ext cx="2087599" cy="0"/>
            </a:xfrm>
            <a:prstGeom prst="line">
              <a:avLst/>
            </a:prstGeom>
            <a:ln w="31750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7991A5F-DD96-375B-14B9-CCFDD4A857F8}"/>
                </a:ext>
              </a:extLst>
            </p:cNvPr>
            <p:cNvSpPr txBox="1"/>
            <p:nvPr/>
          </p:nvSpPr>
          <p:spPr>
            <a:xfrm>
              <a:off x="-5279621" y="3942464"/>
              <a:ext cx="246784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8. Capstone Project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9CF29D6-0EBE-F4B1-44BA-2A850AD42028}"/>
              </a:ext>
            </a:extLst>
          </p:cNvPr>
          <p:cNvGrpSpPr/>
          <p:nvPr/>
        </p:nvGrpSpPr>
        <p:grpSpPr>
          <a:xfrm>
            <a:off x="8413229" y="6025035"/>
            <a:ext cx="3493928" cy="692660"/>
            <a:chOff x="9035652" y="-1490284"/>
            <a:chExt cx="3493928" cy="69266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F3695E6-BD70-1B1C-6582-67A3A2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9413763" y="-1032130"/>
              <a:ext cx="2956016" cy="0"/>
            </a:xfrm>
            <a:prstGeom prst="line">
              <a:avLst/>
            </a:prstGeom>
            <a:ln w="4445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20200EE-1A95-5CBA-7B05-8BB9C261D34D}"/>
                </a:ext>
              </a:extLst>
            </p:cNvPr>
            <p:cNvCxnSpPr>
              <a:cxnSpLocks/>
            </p:cNvCxnSpPr>
            <p:nvPr/>
          </p:nvCxnSpPr>
          <p:spPr>
            <a:xfrm>
              <a:off x="9320945" y="-1302222"/>
              <a:ext cx="611249" cy="0"/>
            </a:xfrm>
            <a:prstGeom prst="line">
              <a:avLst/>
            </a:prstGeom>
            <a:ln w="31750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A1A4B35-A2DA-41E1-BE1F-D26DBB0FE771}"/>
                </a:ext>
              </a:extLst>
            </p:cNvPr>
            <p:cNvSpPr txBox="1"/>
            <p:nvPr/>
          </p:nvSpPr>
          <p:spPr>
            <a:xfrm>
              <a:off x="9035652" y="-1490284"/>
              <a:ext cx="1159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Rishie</a:t>
              </a:r>
              <a:endParaRPr lang="en-US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2" name="Title 1">
              <a:extLst>
                <a:ext uri="{FF2B5EF4-FFF2-40B4-BE49-F238E27FC236}">
                  <a16:creationId xmlns:a16="http://schemas.microsoft.com/office/drawing/2014/main" id="{27E88FFC-AE80-A26C-EBDF-4EE128D6A48E}"/>
                </a:ext>
              </a:extLst>
            </p:cNvPr>
            <p:cNvSpPr txBox="1">
              <a:spLocks/>
            </p:cNvSpPr>
            <p:nvPr/>
          </p:nvSpPr>
          <p:spPr>
            <a:xfrm>
              <a:off x="9203332" y="-1163749"/>
              <a:ext cx="3326248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500" dirty="0">
                  <a:latin typeface="Arial Rounded MT Bold" panose="020F0704030504030204" pitchFamily="34" charset="0"/>
                </a:rPr>
                <a:t>Global Analytics Skills Curriculum</a:t>
              </a:r>
              <a:endParaRPr lang="en-ID" sz="15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5B99EF1-38F6-E7B8-AA72-333BB3F5867B}"/>
              </a:ext>
            </a:extLst>
          </p:cNvPr>
          <p:cNvGrpSpPr/>
          <p:nvPr/>
        </p:nvGrpSpPr>
        <p:grpSpPr>
          <a:xfrm>
            <a:off x="201398" y="5577558"/>
            <a:ext cx="2425011" cy="686388"/>
            <a:chOff x="802385" y="-2014738"/>
            <a:chExt cx="2425011" cy="6863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11CE5A6-06A6-C7D1-C8D6-AA9C754C6788}"/>
                </a:ext>
              </a:extLst>
            </p:cNvPr>
            <p:cNvGrpSpPr/>
            <p:nvPr/>
          </p:nvGrpSpPr>
          <p:grpSpPr>
            <a:xfrm>
              <a:off x="802385" y="-1694475"/>
              <a:ext cx="2425011" cy="366125"/>
              <a:chOff x="-3138530" y="2406777"/>
              <a:chExt cx="2425011" cy="366125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679D62F-C588-585B-6371-276A8798B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16977" y="2547346"/>
                <a:ext cx="1954547" cy="0"/>
              </a:xfrm>
              <a:prstGeom prst="line">
                <a:avLst/>
              </a:prstGeom>
              <a:ln w="381000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itle 1">
                <a:extLst>
                  <a:ext uri="{FF2B5EF4-FFF2-40B4-BE49-F238E27FC236}">
                    <a16:creationId xmlns:a16="http://schemas.microsoft.com/office/drawing/2014/main" id="{11CF7854-962D-610D-6137-C5BCC8697C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138530" y="2406777"/>
                <a:ext cx="2425011" cy="366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500" dirty="0">
                    <a:latin typeface="Arial Rounded MT Bold" panose="020F0704030504030204" pitchFamily="34" charset="0"/>
                  </a:rPr>
                  <a:t>Global Insight Manager</a:t>
                </a:r>
                <a:endParaRPr lang="en-ID" sz="1500" dirty="0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97AAD31-AB21-F416-0B9C-E595BE438409}"/>
                </a:ext>
              </a:extLst>
            </p:cNvPr>
            <p:cNvGrpSpPr/>
            <p:nvPr/>
          </p:nvGrpSpPr>
          <p:grpSpPr>
            <a:xfrm>
              <a:off x="807148" y="-2014738"/>
              <a:ext cx="1096295" cy="369332"/>
              <a:chOff x="802385" y="-2067131"/>
              <a:chExt cx="1096295" cy="369332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5B4DA50-9AA0-73F2-F06B-633D99FC5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13" y="-1863976"/>
                <a:ext cx="776287" cy="0"/>
              </a:xfrm>
              <a:prstGeom prst="line">
                <a:avLst/>
              </a:prstGeom>
              <a:ln w="317500" cap="rnd">
                <a:solidFill>
                  <a:srgbClr val="34A8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194D2C6-CF3E-997E-7C52-67DF2FB677B5}"/>
                  </a:ext>
                </a:extLst>
              </p:cNvPr>
              <p:cNvSpPr txBox="1"/>
              <p:nvPr/>
            </p:nvSpPr>
            <p:spPr>
              <a:xfrm>
                <a:off x="802385" y="-2067131"/>
                <a:ext cx="1096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Ayanna</a:t>
                </a:r>
              </a:p>
            </p:txBody>
          </p:sp>
        </p:grpSp>
      </p:grpSp>
      <p:pic>
        <p:nvPicPr>
          <p:cNvPr id="197" name="Picture 196">
            <a:extLst>
              <a:ext uri="{FF2B5EF4-FFF2-40B4-BE49-F238E27FC236}">
                <a16:creationId xmlns:a16="http://schemas.microsoft.com/office/drawing/2014/main" id="{928FD86C-2FB0-6683-5B7E-9FB07D2857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58" y="3056071"/>
            <a:ext cx="2728777" cy="1123564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6546E83A-702C-D714-12F6-19E5D6D518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83" y="3030171"/>
            <a:ext cx="2530917" cy="94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1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3BABB57-5C24-9756-E391-CCC55F989C7B}"/>
              </a:ext>
            </a:extLst>
          </p:cNvPr>
          <p:cNvGrpSpPr/>
          <p:nvPr/>
        </p:nvGrpSpPr>
        <p:grpSpPr>
          <a:xfrm>
            <a:off x="4403465" y="591043"/>
            <a:ext cx="2510984" cy="5636787"/>
            <a:chOff x="4120706" y="623642"/>
            <a:chExt cx="2510984" cy="563678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8BD3A9E-7BF8-BCC4-CA40-E214D8C6685C}"/>
                </a:ext>
              </a:extLst>
            </p:cNvPr>
            <p:cNvSpPr txBox="1">
              <a:spLocks/>
            </p:cNvSpPr>
            <p:nvPr/>
          </p:nvSpPr>
          <p:spPr>
            <a:xfrm>
              <a:off x="4143566" y="623642"/>
              <a:ext cx="1219009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ASK</a:t>
              </a:r>
              <a:endParaRPr lang="en-ID" sz="3600" dirty="0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0EC9E2D-E6B4-31A8-7A42-307361500D3F}"/>
                </a:ext>
              </a:extLst>
            </p:cNvPr>
            <p:cNvSpPr txBox="1">
              <a:spLocks/>
            </p:cNvSpPr>
            <p:nvPr/>
          </p:nvSpPr>
          <p:spPr>
            <a:xfrm>
              <a:off x="4120706" y="1540058"/>
              <a:ext cx="2510984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PREPARE</a:t>
              </a:r>
              <a:endParaRPr lang="en-ID" sz="3600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26FB223-5ED7-76F6-F28A-7CDDC083649C}"/>
                </a:ext>
              </a:extLst>
            </p:cNvPr>
            <p:cNvSpPr txBox="1">
              <a:spLocks/>
            </p:cNvSpPr>
            <p:nvPr/>
          </p:nvSpPr>
          <p:spPr>
            <a:xfrm>
              <a:off x="4143566" y="3492966"/>
              <a:ext cx="2370515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ANALYZE</a:t>
              </a:r>
              <a:endParaRPr lang="en-ID" sz="3600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2024AE25-4AEC-15DF-7EAE-76DD90C7F609}"/>
                </a:ext>
              </a:extLst>
            </p:cNvPr>
            <p:cNvSpPr txBox="1">
              <a:spLocks/>
            </p:cNvSpPr>
            <p:nvPr/>
          </p:nvSpPr>
          <p:spPr>
            <a:xfrm>
              <a:off x="4120707" y="2516327"/>
              <a:ext cx="2510983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PROCESS</a:t>
              </a:r>
              <a:endParaRPr lang="en-ID" sz="3600" dirty="0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2E0BB57-DF8E-96B9-7DC4-1273FB99B2BA}"/>
                </a:ext>
              </a:extLst>
            </p:cNvPr>
            <p:cNvSpPr txBox="1">
              <a:spLocks/>
            </p:cNvSpPr>
            <p:nvPr/>
          </p:nvSpPr>
          <p:spPr>
            <a:xfrm>
              <a:off x="4135946" y="4548459"/>
              <a:ext cx="1823978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SHARE</a:t>
              </a:r>
              <a:endParaRPr lang="en-ID" sz="3600" dirty="0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1BAA1AEF-D94C-FC01-3004-FFD1C457C6D4}"/>
                </a:ext>
              </a:extLst>
            </p:cNvPr>
            <p:cNvSpPr txBox="1">
              <a:spLocks/>
            </p:cNvSpPr>
            <p:nvPr/>
          </p:nvSpPr>
          <p:spPr>
            <a:xfrm>
              <a:off x="4151186" y="5453979"/>
              <a:ext cx="1107032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ACT</a:t>
              </a:r>
              <a:endParaRPr lang="en-ID" sz="3600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015F7A7-0746-C6C9-899A-7A257C4E2193}"/>
              </a:ext>
            </a:extLst>
          </p:cNvPr>
          <p:cNvGrpSpPr/>
          <p:nvPr/>
        </p:nvGrpSpPr>
        <p:grpSpPr>
          <a:xfrm>
            <a:off x="6710758" y="745251"/>
            <a:ext cx="4469159" cy="5367497"/>
            <a:chOff x="6599449" y="777850"/>
            <a:chExt cx="4469159" cy="5367497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85062308-B76C-1A44-33AD-40C260B1B725}"/>
                </a:ext>
              </a:extLst>
            </p:cNvPr>
            <p:cNvSpPr txBox="1">
              <a:spLocks/>
            </p:cNvSpPr>
            <p:nvPr/>
          </p:nvSpPr>
          <p:spPr>
            <a:xfrm>
              <a:off x="8712163" y="1654055"/>
              <a:ext cx="2327566" cy="5765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Raw Data</a:t>
              </a:r>
              <a:endParaRPr lang="en-ID" sz="3600" dirty="0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D02F55D3-7397-568C-EB84-E7361F98775B}"/>
                </a:ext>
              </a:extLst>
            </p:cNvPr>
            <p:cNvSpPr txBox="1">
              <a:spLocks/>
            </p:cNvSpPr>
            <p:nvPr/>
          </p:nvSpPr>
          <p:spPr>
            <a:xfrm>
              <a:off x="7548148" y="777850"/>
              <a:ext cx="3472278" cy="5116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Scope of Work</a:t>
              </a:r>
              <a:endParaRPr lang="en-ID" sz="3600" dirty="0"/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FF84A87-B7F8-9DCB-759F-BB213E63F5D2}"/>
                </a:ext>
              </a:extLst>
            </p:cNvPr>
            <p:cNvSpPr txBox="1">
              <a:spLocks/>
            </p:cNvSpPr>
            <p:nvPr/>
          </p:nvSpPr>
          <p:spPr>
            <a:xfrm>
              <a:off x="8392024" y="2612922"/>
              <a:ext cx="2654606" cy="5765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Clean Data</a:t>
              </a:r>
              <a:endParaRPr lang="en-ID" sz="3600" dirty="0"/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F3F65778-A555-B9C3-08E7-5346651BE1E0}"/>
                </a:ext>
              </a:extLst>
            </p:cNvPr>
            <p:cNvSpPr txBox="1">
              <a:spLocks/>
            </p:cNvSpPr>
            <p:nvPr/>
          </p:nvSpPr>
          <p:spPr>
            <a:xfrm>
              <a:off x="9856928" y="3595255"/>
              <a:ext cx="1211680" cy="5765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EDA</a:t>
              </a:r>
              <a:endParaRPr lang="en-ID" sz="3600" dirty="0"/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56E6F3C6-E999-5022-0FF8-6A3F488FB5C1}"/>
                </a:ext>
              </a:extLst>
            </p:cNvPr>
            <p:cNvSpPr txBox="1">
              <a:spLocks/>
            </p:cNvSpPr>
            <p:nvPr/>
          </p:nvSpPr>
          <p:spPr>
            <a:xfrm>
              <a:off x="8374045" y="4706523"/>
              <a:ext cx="2693239" cy="4632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Dashboard</a:t>
              </a:r>
              <a:endParaRPr lang="en-ID" sz="3600" dirty="0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F5EC0B3A-86BF-2A5C-D418-99D794DC514B}"/>
                </a:ext>
              </a:extLst>
            </p:cNvPr>
            <p:cNvSpPr txBox="1">
              <a:spLocks/>
            </p:cNvSpPr>
            <p:nvPr/>
          </p:nvSpPr>
          <p:spPr>
            <a:xfrm>
              <a:off x="6599449" y="5568768"/>
              <a:ext cx="4420977" cy="5765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Marketing Strategy</a:t>
              </a:r>
              <a:endParaRPr lang="en-ID" sz="36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5B95C8-C2F9-4AA5-C07C-F8BAB0213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04C66B7-AEAF-C03A-731D-45B9438963CE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2A4D11-B91A-B163-ABFC-52D4CE51D48B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37CEC2-A6E8-BC45-D3D9-19917EC1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32824A-F5FF-4F14-2FE5-9CAC300B85BA}"/>
              </a:ext>
            </a:extLst>
          </p:cNvPr>
          <p:cNvGrpSpPr/>
          <p:nvPr/>
        </p:nvGrpSpPr>
        <p:grpSpPr>
          <a:xfrm>
            <a:off x="3766894" y="671206"/>
            <a:ext cx="649317" cy="5398174"/>
            <a:chOff x="3484135" y="703805"/>
            <a:chExt cx="649317" cy="539817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377FDD-0EF3-F988-1A78-31E8FD290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793" y="5453979"/>
              <a:ext cx="648000" cy="64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71370E-AFDB-5090-E7EA-DC1B05484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5450" y="3555995"/>
              <a:ext cx="646686" cy="64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59BA9-3B7C-63D9-5849-40BC2FEF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794" y="703805"/>
              <a:ext cx="647998" cy="64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38E963E-B453-D12A-5AB3-6D3E91783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5450" y="1619283"/>
              <a:ext cx="646686" cy="648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95BF861-3E88-B219-1F6E-257144EDE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793" y="2579665"/>
              <a:ext cx="648000" cy="648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E1536A-6BA4-39EE-359D-CC22F345D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135" y="4548459"/>
              <a:ext cx="649317" cy="6480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5F05EA2-7E21-008E-8A07-9D8DD80F733F}"/>
              </a:ext>
            </a:extLst>
          </p:cNvPr>
          <p:cNvSpPr txBox="1"/>
          <p:nvPr/>
        </p:nvSpPr>
        <p:spPr>
          <a:xfrm>
            <a:off x="389536" y="2601331"/>
            <a:ext cx="28905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rial Rounded MT Bold" panose="020F0704030504030204" pitchFamily="34" charset="0"/>
              </a:rPr>
              <a:t>Outline</a:t>
            </a:r>
            <a:endParaRPr lang="en-ID" sz="6000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5D6807-33D5-897F-B142-718C9F5DB4A1}"/>
              </a:ext>
            </a:extLst>
          </p:cNvPr>
          <p:cNvGrpSpPr/>
          <p:nvPr/>
        </p:nvGrpSpPr>
        <p:grpSpPr>
          <a:xfrm>
            <a:off x="11114513" y="671206"/>
            <a:ext cx="648000" cy="5398174"/>
            <a:chOff x="10974629" y="703805"/>
            <a:chExt cx="648000" cy="539817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55CFEC8-B88D-CD08-CE76-C7B4182C87FE}"/>
                </a:ext>
              </a:extLst>
            </p:cNvPr>
            <p:cNvGrpSpPr/>
            <p:nvPr/>
          </p:nvGrpSpPr>
          <p:grpSpPr>
            <a:xfrm>
              <a:off x="10974629" y="703805"/>
              <a:ext cx="648000" cy="648000"/>
              <a:chOff x="11216509" y="703805"/>
              <a:chExt cx="648000" cy="648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DAC253A-7D80-FA16-3735-2F852FCB708D}"/>
                  </a:ext>
                </a:extLst>
              </p:cNvPr>
              <p:cNvSpPr/>
              <p:nvPr/>
            </p:nvSpPr>
            <p:spPr>
              <a:xfrm>
                <a:off x="11216509" y="703805"/>
                <a:ext cx="648000" cy="648000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44" name="Graphic 43" descr="Document">
                <a:extLst>
                  <a:ext uri="{FF2B5EF4-FFF2-40B4-BE49-F238E27FC236}">
                    <a16:creationId xmlns:a16="http://schemas.microsoft.com/office/drawing/2014/main" id="{CB51F896-E504-69C2-757E-6665515FE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288509" y="775805"/>
                <a:ext cx="504000" cy="504000"/>
              </a:xfrm>
              <a:prstGeom prst="rect">
                <a:avLst/>
              </a:prstGeom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3E22902-4282-4E6C-6D02-FBFD54D47B71}"/>
                </a:ext>
              </a:extLst>
            </p:cNvPr>
            <p:cNvGrpSpPr/>
            <p:nvPr/>
          </p:nvGrpSpPr>
          <p:grpSpPr>
            <a:xfrm>
              <a:off x="10974629" y="1618345"/>
              <a:ext cx="648000" cy="648000"/>
              <a:chOff x="11006596" y="1470197"/>
              <a:chExt cx="648000" cy="64800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CF6D167-F7EC-794E-B171-97B93E0BC53E}"/>
                  </a:ext>
                </a:extLst>
              </p:cNvPr>
              <p:cNvSpPr/>
              <p:nvPr/>
            </p:nvSpPr>
            <p:spPr>
              <a:xfrm>
                <a:off x="11006596" y="1470197"/>
                <a:ext cx="648000" cy="648000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46" name="Graphic 45" descr="Database">
                <a:extLst>
                  <a:ext uri="{FF2B5EF4-FFF2-40B4-BE49-F238E27FC236}">
                    <a16:creationId xmlns:a16="http://schemas.microsoft.com/office/drawing/2014/main" id="{929C98AD-9857-DE1D-EBBD-5421C9362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060596" y="1524197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E1163F0-E588-1821-FEAE-28AD79BE790E}"/>
                </a:ext>
              </a:extLst>
            </p:cNvPr>
            <p:cNvGrpSpPr/>
            <p:nvPr/>
          </p:nvGrpSpPr>
          <p:grpSpPr>
            <a:xfrm>
              <a:off x="10974629" y="5453979"/>
              <a:ext cx="648000" cy="648000"/>
              <a:chOff x="11162509" y="5560195"/>
              <a:chExt cx="648000" cy="64800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8918080-4651-32B3-3532-72365DBFBE98}"/>
                  </a:ext>
                </a:extLst>
              </p:cNvPr>
              <p:cNvSpPr/>
              <p:nvPr/>
            </p:nvSpPr>
            <p:spPr>
              <a:xfrm>
                <a:off x="11162509" y="5560195"/>
                <a:ext cx="648000" cy="648000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52" name="Graphic 51" descr="Target">
                <a:extLst>
                  <a:ext uri="{FF2B5EF4-FFF2-40B4-BE49-F238E27FC236}">
                    <a16:creationId xmlns:a16="http://schemas.microsoft.com/office/drawing/2014/main" id="{AB5804D9-A74E-6DEB-6440-B32F3B0D1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216509" y="5614195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6C2F5E7-C6EF-127B-AA00-12AF6AF1A2F0}"/>
                </a:ext>
              </a:extLst>
            </p:cNvPr>
            <p:cNvGrpSpPr/>
            <p:nvPr/>
          </p:nvGrpSpPr>
          <p:grpSpPr>
            <a:xfrm>
              <a:off x="10974629" y="4548459"/>
              <a:ext cx="648000" cy="648000"/>
              <a:chOff x="11060596" y="4456081"/>
              <a:chExt cx="648000" cy="64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29D52A8-CCE0-67FB-3587-AC693AFE1387}"/>
                  </a:ext>
                </a:extLst>
              </p:cNvPr>
              <p:cNvSpPr/>
              <p:nvPr/>
            </p:nvSpPr>
            <p:spPr>
              <a:xfrm>
                <a:off x="11060596" y="4456081"/>
                <a:ext cx="648000" cy="648000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54" name="Graphic 53" descr="Presentation with bar chart RTL">
                <a:extLst>
                  <a:ext uri="{FF2B5EF4-FFF2-40B4-BE49-F238E27FC236}">
                    <a16:creationId xmlns:a16="http://schemas.microsoft.com/office/drawing/2014/main" id="{6C3D0E6C-67F3-292F-D4AB-4C11F5C4D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1114596" y="4510081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CED2D12-2193-7496-B2E0-C9AEBED64565}"/>
                </a:ext>
              </a:extLst>
            </p:cNvPr>
            <p:cNvGrpSpPr/>
            <p:nvPr/>
          </p:nvGrpSpPr>
          <p:grpSpPr>
            <a:xfrm>
              <a:off x="10974629" y="3555995"/>
              <a:ext cx="648000" cy="648000"/>
              <a:chOff x="11099969" y="3538408"/>
              <a:chExt cx="648000" cy="64800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B592D8A-EE99-3815-E122-BE56362338CE}"/>
                  </a:ext>
                </a:extLst>
              </p:cNvPr>
              <p:cNvSpPr/>
              <p:nvPr/>
            </p:nvSpPr>
            <p:spPr>
              <a:xfrm>
                <a:off x="11099969" y="3538408"/>
                <a:ext cx="648000" cy="648000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58" name="Graphic 57" descr="Checklist">
                <a:extLst>
                  <a:ext uri="{FF2B5EF4-FFF2-40B4-BE49-F238E27FC236}">
                    <a16:creationId xmlns:a16="http://schemas.microsoft.com/office/drawing/2014/main" id="{044797AF-7E5B-7584-A871-D3299A86C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1171969" y="3610408"/>
                <a:ext cx="504000" cy="504000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50DA9D8-4279-5507-1EBD-18F742ED70FB}"/>
                </a:ext>
              </a:extLst>
            </p:cNvPr>
            <p:cNvGrpSpPr/>
            <p:nvPr/>
          </p:nvGrpSpPr>
          <p:grpSpPr>
            <a:xfrm>
              <a:off x="10974629" y="2579665"/>
              <a:ext cx="648000" cy="648000"/>
              <a:chOff x="11146441" y="2413172"/>
              <a:chExt cx="648000" cy="64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041C9AC-0A1E-F362-CCBB-38445E7C9C06}"/>
                  </a:ext>
                </a:extLst>
              </p:cNvPr>
              <p:cNvSpPr/>
              <p:nvPr/>
            </p:nvSpPr>
            <p:spPr>
              <a:xfrm>
                <a:off x="11146441" y="2413172"/>
                <a:ext cx="648000" cy="648000"/>
              </a:xfrm>
              <a:prstGeom prst="ellipse">
                <a:avLst/>
              </a:prstGeom>
              <a:solidFill>
                <a:srgbClr val="FBBC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73" name="Graphic 72" descr="Research">
                <a:extLst>
                  <a:ext uri="{FF2B5EF4-FFF2-40B4-BE49-F238E27FC236}">
                    <a16:creationId xmlns:a16="http://schemas.microsoft.com/office/drawing/2014/main" id="{C5076845-8E20-0BE3-1D02-D362E221F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1218441" y="2485172"/>
                <a:ext cx="504000" cy="504000"/>
              </a:xfrm>
              <a:prstGeom prst="rect">
                <a:avLst/>
              </a:prstGeom>
            </p:spPr>
          </p:pic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814B08B-7C60-48AA-7496-6D32FF39F63C}"/>
              </a:ext>
            </a:extLst>
          </p:cNvPr>
          <p:cNvCxnSpPr>
            <a:cxnSpLocks/>
          </p:cNvCxnSpPr>
          <p:nvPr/>
        </p:nvCxnSpPr>
        <p:spPr>
          <a:xfrm>
            <a:off x="5679234" y="1001096"/>
            <a:ext cx="1942123" cy="0"/>
          </a:xfrm>
          <a:prstGeom prst="line">
            <a:avLst/>
          </a:prstGeom>
          <a:ln w="76200">
            <a:solidFill>
              <a:srgbClr val="EA433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BF27902-75CB-3A2C-BE44-DE6505DBF58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796840" y="1909745"/>
            <a:ext cx="2026632" cy="1"/>
          </a:xfrm>
          <a:prstGeom prst="line">
            <a:avLst/>
          </a:prstGeom>
          <a:ln w="76200">
            <a:solidFill>
              <a:srgbClr val="4685F4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3FAA53-CD75-DB0B-B55A-032862B82A8A}"/>
              </a:ext>
            </a:extLst>
          </p:cNvPr>
          <p:cNvCxnSpPr>
            <a:cxnSpLocks/>
          </p:cNvCxnSpPr>
          <p:nvPr/>
        </p:nvCxnSpPr>
        <p:spPr>
          <a:xfrm>
            <a:off x="6796840" y="2848598"/>
            <a:ext cx="1706493" cy="0"/>
          </a:xfrm>
          <a:prstGeom prst="line">
            <a:avLst/>
          </a:prstGeom>
          <a:ln w="76200">
            <a:solidFill>
              <a:srgbClr val="FBBC04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2B482FE-0448-19E0-B69F-F02FB6E97D0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710758" y="3847396"/>
            <a:ext cx="3257479" cy="3550"/>
          </a:xfrm>
          <a:prstGeom prst="line">
            <a:avLst/>
          </a:prstGeom>
          <a:ln w="76200">
            <a:solidFill>
              <a:srgbClr val="34A853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DBB0D92-32C6-30B1-627F-87252A3D1177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207435" y="4896168"/>
            <a:ext cx="2277919" cy="9379"/>
          </a:xfrm>
          <a:prstGeom prst="line">
            <a:avLst/>
          </a:prstGeom>
          <a:ln w="76200">
            <a:solidFill>
              <a:srgbClr val="4685F4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52FD95E-156B-55E1-9489-2B5563CC21B7}"/>
              </a:ext>
            </a:extLst>
          </p:cNvPr>
          <p:cNvCxnSpPr>
            <a:cxnSpLocks/>
          </p:cNvCxnSpPr>
          <p:nvPr/>
        </p:nvCxnSpPr>
        <p:spPr>
          <a:xfrm>
            <a:off x="5445498" y="5806872"/>
            <a:ext cx="1313242" cy="0"/>
          </a:xfrm>
          <a:prstGeom prst="line">
            <a:avLst/>
          </a:prstGeom>
          <a:ln w="76200">
            <a:solidFill>
              <a:srgbClr val="EA433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DBF33C1-35AE-78F2-370A-D3FA0DAA5904}"/>
              </a:ext>
            </a:extLst>
          </p:cNvPr>
          <p:cNvGrpSpPr/>
          <p:nvPr/>
        </p:nvGrpSpPr>
        <p:grpSpPr>
          <a:xfrm>
            <a:off x="350459" y="3569013"/>
            <a:ext cx="3037155" cy="413621"/>
            <a:chOff x="167629" y="3339564"/>
            <a:chExt cx="3037155" cy="413621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FD5F974-11D1-6924-6B80-306BEB570889}"/>
                </a:ext>
              </a:extLst>
            </p:cNvPr>
            <p:cNvSpPr txBox="1"/>
            <p:nvPr/>
          </p:nvSpPr>
          <p:spPr>
            <a:xfrm>
              <a:off x="167629" y="3339564"/>
              <a:ext cx="10872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 Rounded MT Bold" panose="020F0704030504030204" pitchFamily="34" charset="0"/>
                </a:rPr>
                <a:t>Steps</a:t>
              </a:r>
              <a:endParaRPr lang="en-ID" sz="20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A2A3B89-809E-9E9F-360A-634CEEB355D5}"/>
                </a:ext>
              </a:extLst>
            </p:cNvPr>
            <p:cNvSpPr txBox="1"/>
            <p:nvPr/>
          </p:nvSpPr>
          <p:spPr>
            <a:xfrm>
              <a:off x="2117485" y="3353075"/>
              <a:ext cx="10872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 Rounded MT Bold" panose="020F0704030504030204" pitchFamily="34" charset="0"/>
                </a:rPr>
                <a:t>Output</a:t>
              </a:r>
              <a:endParaRPr lang="en-ID" sz="2000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88E212-BDB0-8AA2-2A2A-C98C952CF7B7}"/>
                </a:ext>
              </a:extLst>
            </p:cNvPr>
            <p:cNvCxnSpPr>
              <a:cxnSpLocks/>
            </p:cNvCxnSpPr>
            <p:nvPr/>
          </p:nvCxnSpPr>
          <p:spPr>
            <a:xfrm>
              <a:off x="1030186" y="3553130"/>
              <a:ext cx="113675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8C682C-554B-504C-BD43-3B64DB77B936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50498DA-29EB-8650-88CF-885B8A8695F1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2F340F0-0CFD-CA68-1A00-10D327C6B3CF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Flowchart: Terminator 21">
                <a:extLst>
                  <a:ext uri="{FF2B5EF4-FFF2-40B4-BE49-F238E27FC236}">
                    <a16:creationId xmlns:a16="http://schemas.microsoft.com/office/drawing/2014/main" id="{F1DB11F2-57AF-3226-301A-76784B78ABFD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4685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8CA895-9E7A-3892-BC9F-C5438A12A278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91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3B6B6-0C03-AB0B-6E9C-7E9FAE234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66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13086C-247B-7DCB-0572-4B5828486A14}"/>
              </a:ext>
            </a:extLst>
          </p:cNvPr>
          <p:cNvSpPr/>
          <p:nvPr/>
        </p:nvSpPr>
        <p:spPr>
          <a:xfrm>
            <a:off x="0" y="3164551"/>
            <a:ext cx="12192000" cy="54840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4CCD78-82C9-E200-17DC-87308A9E7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2822877"/>
            <a:ext cx="3198269" cy="1188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50D07C-426F-3916-E9C4-E3502DC59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972" y="2987698"/>
            <a:ext cx="8154236" cy="9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8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5769F6-28DD-ECF1-2A07-9EF002B76BAD}"/>
              </a:ext>
            </a:extLst>
          </p:cNvPr>
          <p:cNvSpPr/>
          <p:nvPr/>
        </p:nvSpPr>
        <p:spPr>
          <a:xfrm>
            <a:off x="0" y="2750418"/>
            <a:ext cx="12192000" cy="1357162"/>
          </a:xfrm>
          <a:prstGeom prst="rect">
            <a:avLst/>
          </a:prstGeom>
          <a:solidFill>
            <a:srgbClr val="D7D5C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1ECF5-9C49-0B3E-EE29-EB32F8314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02" y="67375"/>
            <a:ext cx="8681396" cy="67083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73867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1D7771-3399-8A87-C2B7-657A9EA2B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F0830-997A-2E8F-53A8-2AF8A18E671C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0AF0A7-77D1-B0EF-D749-8B1051AEDA15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72C09D-7333-A94A-DF07-B6F2EE0D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91DA6F7-B30F-806A-4341-4E8AAE4909BC}"/>
              </a:ext>
            </a:extLst>
          </p:cNvPr>
          <p:cNvSpPr txBox="1"/>
          <p:nvPr/>
        </p:nvSpPr>
        <p:spPr>
          <a:xfrm>
            <a:off x="564993" y="1052612"/>
            <a:ext cx="42286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Reach me ! </a:t>
            </a:r>
          </a:p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for discussion</a:t>
            </a:r>
            <a:endParaRPr lang="en-ID" sz="3000" dirty="0"/>
          </a:p>
        </p:txBody>
      </p:sp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8CF6496-D10E-9562-FA42-FF0D7AF61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49" y="3158670"/>
            <a:ext cx="965363" cy="955215"/>
          </a:xfrm>
          <a:prstGeom prst="rect">
            <a:avLst/>
          </a:prstGeom>
        </p:spPr>
      </p:pic>
      <p:sp>
        <p:nvSpPr>
          <p:cNvPr id="16" name="TextBox 15">
            <a:hlinkClick r:id="rId4"/>
            <a:extLst>
              <a:ext uri="{FF2B5EF4-FFF2-40B4-BE49-F238E27FC236}">
                <a16:creationId xmlns:a16="http://schemas.microsoft.com/office/drawing/2014/main" id="{AD712491-D8D8-B3D2-2781-7F1A7C32DE34}"/>
              </a:ext>
            </a:extLst>
          </p:cNvPr>
          <p:cNvSpPr txBox="1"/>
          <p:nvPr/>
        </p:nvSpPr>
        <p:spPr>
          <a:xfrm>
            <a:off x="2165212" y="3457092"/>
            <a:ext cx="154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</a:rPr>
              <a:t>My Email</a:t>
            </a:r>
            <a:endParaRPr lang="en-ID" sz="2500" u="sng" dirty="0">
              <a:solidFill>
                <a:srgbClr val="4685F4"/>
              </a:solidFill>
            </a:endParaRPr>
          </a:p>
        </p:txBody>
      </p:sp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id="{CE879317-D441-27B7-F242-93A78BFBB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5" y="4310285"/>
            <a:ext cx="782068" cy="773847"/>
          </a:xfrm>
          <a:prstGeom prst="rect">
            <a:avLst/>
          </a:prstGeom>
        </p:spPr>
      </p:pic>
      <p:sp>
        <p:nvSpPr>
          <p:cNvPr id="18" name="TextBox 17">
            <a:hlinkClick r:id="rId6"/>
            <a:extLst>
              <a:ext uri="{FF2B5EF4-FFF2-40B4-BE49-F238E27FC236}">
                <a16:creationId xmlns:a16="http://schemas.microsoft.com/office/drawing/2014/main" id="{6F9D72D8-94B6-0CCB-9E95-3470087D506D}"/>
              </a:ext>
            </a:extLst>
          </p:cNvPr>
          <p:cNvSpPr txBox="1"/>
          <p:nvPr/>
        </p:nvSpPr>
        <p:spPr>
          <a:xfrm>
            <a:off x="2165210" y="4428968"/>
            <a:ext cx="1883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</a:rPr>
              <a:t>My Linked-In</a:t>
            </a:r>
            <a:endParaRPr lang="en-ID" sz="2500" u="sng" dirty="0">
              <a:solidFill>
                <a:srgbClr val="4685F4"/>
              </a:solidFill>
            </a:endParaRPr>
          </a:p>
        </p:txBody>
      </p:sp>
      <p:pic>
        <p:nvPicPr>
          <p:cNvPr id="13" name="Picture 2" descr="GitHub Logos and Usage · GitHub">
            <a:extLst>
              <a:ext uri="{FF2B5EF4-FFF2-40B4-BE49-F238E27FC236}">
                <a16:creationId xmlns:a16="http://schemas.microsoft.com/office/drawing/2014/main" id="{F7906046-948D-5DEC-DB7A-1A312AA47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88" y="2876396"/>
            <a:ext cx="1080948" cy="108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hlinkClick r:id="rId6"/>
            <a:extLst>
              <a:ext uri="{FF2B5EF4-FFF2-40B4-BE49-F238E27FC236}">
                <a16:creationId xmlns:a16="http://schemas.microsoft.com/office/drawing/2014/main" id="{B70750B3-6868-38D5-ECCD-1A021D70C91E}"/>
              </a:ext>
            </a:extLst>
          </p:cNvPr>
          <p:cNvSpPr txBox="1"/>
          <p:nvPr/>
        </p:nvSpPr>
        <p:spPr>
          <a:xfrm>
            <a:off x="8008236" y="3093023"/>
            <a:ext cx="27328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Project-Repository</a:t>
            </a:r>
            <a:endParaRPr lang="en-ID" sz="2500" u="sng" dirty="0">
              <a:solidFill>
                <a:srgbClr val="4685F4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96862-6102-824F-85FF-ACE77626923D}"/>
              </a:ext>
            </a:extLst>
          </p:cNvPr>
          <p:cNvGrpSpPr/>
          <p:nvPr/>
        </p:nvGrpSpPr>
        <p:grpSpPr>
          <a:xfrm>
            <a:off x="6331528" y="1268302"/>
            <a:ext cx="4062715" cy="477054"/>
            <a:chOff x="4561741" y="3429000"/>
            <a:chExt cx="4062715" cy="477054"/>
          </a:xfrm>
        </p:grpSpPr>
        <p:pic>
          <p:nvPicPr>
            <p:cNvPr id="12" name="Picture 2" descr="Medium Logo Usage Guidelines | by Medium | Medium.design">
              <a:extLst>
                <a:ext uri="{FF2B5EF4-FFF2-40B4-BE49-F238E27FC236}">
                  <a16:creationId xmlns:a16="http://schemas.microsoft.com/office/drawing/2014/main" id="{0D4F7F60-656B-9F78-A1A8-519AFFEDA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1741" y="3460173"/>
              <a:ext cx="1658950" cy="411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hlinkClick r:id="rId11"/>
              <a:extLst>
                <a:ext uri="{FF2B5EF4-FFF2-40B4-BE49-F238E27FC236}">
                  <a16:creationId xmlns:a16="http://schemas.microsoft.com/office/drawing/2014/main" id="{4A9F011A-149A-22DA-29D7-A1A0DF6F9FAE}"/>
                </a:ext>
              </a:extLst>
            </p:cNvPr>
            <p:cNvSpPr txBox="1"/>
            <p:nvPr/>
          </p:nvSpPr>
          <p:spPr>
            <a:xfrm>
              <a:off x="6283632" y="3429000"/>
              <a:ext cx="23408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Medium Article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E46302-A5D6-3777-C937-B29299B909B0}"/>
              </a:ext>
            </a:extLst>
          </p:cNvPr>
          <p:cNvCxnSpPr/>
          <p:nvPr/>
        </p:nvCxnSpPr>
        <p:spPr>
          <a:xfrm>
            <a:off x="5860473" y="225437"/>
            <a:ext cx="0" cy="637391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Picture 2">
            <a:extLst>
              <a:ext uri="{FF2B5EF4-FFF2-40B4-BE49-F238E27FC236}">
                <a16:creationId xmlns:a16="http://schemas.microsoft.com/office/drawing/2014/main" id="{E15DC3D1-97B1-2006-A346-A80A4BB8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88" y="3889721"/>
            <a:ext cx="1016301" cy="101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hlinkClick r:id="rId13"/>
            <a:extLst>
              <a:ext uri="{FF2B5EF4-FFF2-40B4-BE49-F238E27FC236}">
                <a16:creationId xmlns:a16="http://schemas.microsoft.com/office/drawing/2014/main" id="{B3028265-D904-0A84-BCBF-FC0040800A35}"/>
              </a:ext>
            </a:extLst>
          </p:cNvPr>
          <p:cNvSpPr txBox="1"/>
          <p:nvPr/>
        </p:nvSpPr>
        <p:spPr>
          <a:xfrm>
            <a:off x="7990845" y="4173971"/>
            <a:ext cx="28638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</a:rPr>
              <a:t>Kaggle-Repository</a:t>
            </a:r>
            <a:endParaRPr lang="en-ID" sz="2500" u="sng" dirty="0">
              <a:solidFill>
                <a:srgbClr val="4685F4"/>
              </a:solidFill>
            </a:endParaRPr>
          </a:p>
        </p:txBody>
      </p:sp>
      <p:sp>
        <p:nvSpPr>
          <p:cNvPr id="28" name="TextBox 27">
            <a:hlinkClick r:id="rId14"/>
            <a:extLst>
              <a:ext uri="{FF2B5EF4-FFF2-40B4-BE49-F238E27FC236}">
                <a16:creationId xmlns:a16="http://schemas.microsoft.com/office/drawing/2014/main" id="{9C78FBF2-F8EE-A1C6-4B02-C0966E48798B}"/>
              </a:ext>
            </a:extLst>
          </p:cNvPr>
          <p:cNvSpPr txBox="1"/>
          <p:nvPr/>
        </p:nvSpPr>
        <p:spPr>
          <a:xfrm>
            <a:off x="8055492" y="2137405"/>
            <a:ext cx="29366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</a:rPr>
              <a:t>Project-Notebook</a:t>
            </a:r>
            <a:endParaRPr lang="en-ID" sz="2500" u="sng" dirty="0">
              <a:solidFill>
                <a:srgbClr val="4685F4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16672D-BBC2-6C00-1277-E63E2608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921" y="1925815"/>
            <a:ext cx="1031104" cy="79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FBC1EF-383A-75E2-ADCC-54C060FE9445}"/>
              </a:ext>
            </a:extLst>
          </p:cNvPr>
          <p:cNvSpPr txBox="1"/>
          <p:nvPr/>
        </p:nvSpPr>
        <p:spPr>
          <a:xfrm>
            <a:off x="6331528" y="472739"/>
            <a:ext cx="55484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Article, Notebook, Repository, and Presentation</a:t>
            </a:r>
            <a:endParaRPr lang="en-ID" sz="200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8C0001-B09A-B81E-F25F-88C820FFA108}"/>
              </a:ext>
            </a:extLst>
          </p:cNvPr>
          <p:cNvGrpSpPr/>
          <p:nvPr/>
        </p:nvGrpSpPr>
        <p:grpSpPr>
          <a:xfrm>
            <a:off x="1256632" y="2197613"/>
            <a:ext cx="2887175" cy="914400"/>
            <a:chOff x="1517773" y="2464219"/>
            <a:chExt cx="2887175" cy="914400"/>
          </a:xfrm>
        </p:grpSpPr>
        <p:pic>
          <p:nvPicPr>
            <p:cNvPr id="3" name="Graphic 2" descr="Document">
              <a:extLst>
                <a:ext uri="{FF2B5EF4-FFF2-40B4-BE49-F238E27FC236}">
                  <a16:creationId xmlns:a16="http://schemas.microsoft.com/office/drawing/2014/main" id="{614D3DEF-05AB-1A72-C978-57896C537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517773" y="2464219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hlinkClick r:id="rId18"/>
              <a:extLst>
                <a:ext uri="{FF2B5EF4-FFF2-40B4-BE49-F238E27FC236}">
                  <a16:creationId xmlns:a16="http://schemas.microsoft.com/office/drawing/2014/main" id="{2B04B8A9-EEC8-7A00-8CD0-BABC4DCB86E4}"/>
                </a:ext>
              </a:extLst>
            </p:cNvPr>
            <p:cNvSpPr txBox="1"/>
            <p:nvPr/>
          </p:nvSpPr>
          <p:spPr>
            <a:xfrm>
              <a:off x="2440857" y="2682892"/>
              <a:ext cx="19640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My-Resume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68FF57A-3E56-D23F-7FD6-C61B0C1E3D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73952" y="5060511"/>
            <a:ext cx="1151382" cy="809231"/>
          </a:xfrm>
          <a:prstGeom prst="rect">
            <a:avLst/>
          </a:prstGeom>
        </p:spPr>
      </p:pic>
      <p:sp>
        <p:nvSpPr>
          <p:cNvPr id="11" name="TextBox 10">
            <a:hlinkClick r:id="rId20"/>
            <a:extLst>
              <a:ext uri="{FF2B5EF4-FFF2-40B4-BE49-F238E27FC236}">
                <a16:creationId xmlns:a16="http://schemas.microsoft.com/office/drawing/2014/main" id="{879C5A2A-CC60-D849-8E30-02D1CE7E5B75}"/>
              </a:ext>
            </a:extLst>
          </p:cNvPr>
          <p:cNvSpPr txBox="1"/>
          <p:nvPr/>
        </p:nvSpPr>
        <p:spPr>
          <a:xfrm>
            <a:off x="7925195" y="5226465"/>
            <a:ext cx="36078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Presentation</a:t>
            </a:r>
            <a:endParaRPr lang="en-ID" sz="2500" u="sng" dirty="0">
              <a:solidFill>
                <a:srgbClr val="46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1EEA055-7910-679D-6EBD-0E2C91668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CA6BAB-5794-B158-E7B7-88230C16F15B}"/>
              </a:ext>
            </a:extLst>
          </p:cNvPr>
          <p:cNvSpPr/>
          <p:nvPr/>
        </p:nvSpPr>
        <p:spPr>
          <a:xfrm>
            <a:off x="9395830" y="0"/>
            <a:ext cx="2049864" cy="6858000"/>
          </a:xfrm>
          <a:prstGeom prst="rect">
            <a:avLst/>
          </a:prstGeom>
          <a:solidFill>
            <a:srgbClr val="EA433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A438F47-0E03-031E-1926-9608C2D504BB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B314D6-85BC-666B-EFDD-F164C8797AB4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8B86FC-7B03-F64C-C8C4-2D835DD4C425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4F1A1-836F-8F28-1E22-FB74DA2E68FF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39196B1-4321-D034-56BA-8D88BCD17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5BF3456-ABF7-8AC1-CD3E-F3EC86E3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642" y="2283547"/>
            <a:ext cx="650239" cy="2741110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ASK</a:t>
            </a:r>
            <a:endParaRPr lang="en-ID" sz="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31FF36-DB25-1E58-27BF-871BC066E687}"/>
              </a:ext>
            </a:extLst>
          </p:cNvPr>
          <p:cNvGrpSpPr/>
          <p:nvPr/>
        </p:nvGrpSpPr>
        <p:grpSpPr>
          <a:xfrm>
            <a:off x="10197860" y="2050491"/>
            <a:ext cx="422652" cy="461665"/>
            <a:chOff x="10209435" y="2062066"/>
            <a:chExt cx="422652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D2B0F18-B358-54B7-D1D8-F9983BDA8FD6}"/>
                </a:ext>
              </a:extLst>
            </p:cNvPr>
            <p:cNvSpPr/>
            <p:nvPr/>
          </p:nvSpPr>
          <p:spPr>
            <a:xfrm>
              <a:off x="10209435" y="2081125"/>
              <a:ext cx="422652" cy="422653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E1C1D2-D9BA-CF9D-9243-B32E5A5902EC}"/>
                </a:ext>
              </a:extLst>
            </p:cNvPr>
            <p:cNvSpPr txBox="1"/>
            <p:nvPr/>
          </p:nvSpPr>
          <p:spPr>
            <a:xfrm>
              <a:off x="10226450" y="2062066"/>
              <a:ext cx="291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1</a:t>
              </a:r>
              <a:endParaRPr lang="en-ID" sz="2400" b="1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F3C03C86-5FF3-E8EC-FD1F-D1090F25A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4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7CABFD-4BDE-F37B-4B6B-DAC4596CB218}"/>
              </a:ext>
            </a:extLst>
          </p:cNvPr>
          <p:cNvSpPr txBox="1"/>
          <p:nvPr/>
        </p:nvSpPr>
        <p:spPr>
          <a:xfrm>
            <a:off x="1446098" y="2797093"/>
            <a:ext cx="5047377" cy="497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buClr>
                <a:srgbClr val="4285F4"/>
              </a:buClr>
            </a:pPr>
            <a:r>
              <a:rPr lang="en-US" sz="2500" b="1" dirty="0">
                <a:effectLst/>
                <a:latin typeface="Arial" panose="020B0604020202020204" pitchFamily="34" charset="0"/>
                <a:ea typeface="DM Sans" pitchFamily="2" charset="0"/>
                <a:cs typeface="Arial" panose="020B0604020202020204" pitchFamily="34" charset="0"/>
              </a:rPr>
              <a:t>CYCLISTIC Executive Team</a:t>
            </a:r>
            <a:endParaRPr lang="en-ID" sz="25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0D368-1E6F-CD51-76D5-A411F083F7BF}"/>
              </a:ext>
            </a:extLst>
          </p:cNvPr>
          <p:cNvSpPr txBox="1"/>
          <p:nvPr/>
        </p:nvSpPr>
        <p:spPr>
          <a:xfrm>
            <a:off x="1419259" y="3980150"/>
            <a:ext cx="54106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effectLst/>
                <a:latin typeface="Arial" panose="020B0604020202020204" pitchFamily="34" charset="0"/>
                <a:ea typeface="DM Sans" pitchFamily="2" charset="0"/>
                <a:cs typeface="Arial" panose="020B0604020202020204" pitchFamily="34" charset="0"/>
              </a:rPr>
              <a:t>CYCLISTIC Director of Marketing</a:t>
            </a:r>
            <a:endParaRPr lang="en-ID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CD598-542A-F5BF-C6C3-E6B02607BCAE}"/>
              </a:ext>
            </a:extLst>
          </p:cNvPr>
          <p:cNvSpPr txBox="1"/>
          <p:nvPr/>
        </p:nvSpPr>
        <p:spPr>
          <a:xfrm>
            <a:off x="1446408" y="4361453"/>
            <a:ext cx="44667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effectLst/>
                <a:latin typeface="Arial" panose="020B0604020202020204" pitchFamily="34" charset="0"/>
                <a:ea typeface="DM Sans" pitchFamily="2" charset="0"/>
                <a:cs typeface="Arial" panose="020B0604020202020204" pitchFamily="34" charset="0"/>
              </a:rPr>
              <a:t>Responsible for bike-share program campaigns and initiatives development</a:t>
            </a:r>
            <a:endParaRPr lang="en-ID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D6A2EF-98AA-EE69-E303-97E92F45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3381602-3182-5931-7B51-08661592A272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1361F6-CC31-2862-6721-F96059D4C342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ED979B-69BF-3F88-793B-351011B81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DDB49-EC44-A6B0-AD01-383B5F8123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5" r="31375"/>
          <a:stretch/>
        </p:blipFill>
        <p:spPr>
          <a:xfrm>
            <a:off x="7650480" y="0"/>
            <a:ext cx="4541520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F0FFF57-4A8F-3FD5-AEEB-67D9F37B2C85}"/>
              </a:ext>
            </a:extLst>
          </p:cNvPr>
          <p:cNvGrpSpPr/>
          <p:nvPr/>
        </p:nvGrpSpPr>
        <p:grpSpPr>
          <a:xfrm>
            <a:off x="333380" y="2744987"/>
            <a:ext cx="991687" cy="865255"/>
            <a:chOff x="349383" y="2496996"/>
            <a:chExt cx="991687" cy="86525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7EBCC3-E387-D37D-F65A-A413BF988A56}"/>
                </a:ext>
              </a:extLst>
            </p:cNvPr>
            <p:cNvSpPr/>
            <p:nvPr/>
          </p:nvSpPr>
          <p:spPr>
            <a:xfrm>
              <a:off x="496081" y="2517262"/>
              <a:ext cx="844989" cy="844989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0" name="Graphic 9" descr="Users">
              <a:extLst>
                <a:ext uri="{FF2B5EF4-FFF2-40B4-BE49-F238E27FC236}">
                  <a16:creationId xmlns:a16="http://schemas.microsoft.com/office/drawing/2014/main" id="{73F28D6D-39B1-4F5E-4837-66FD8996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0006" y="2551187"/>
              <a:ext cx="777140" cy="77714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370C426-A518-C849-C9CE-5BDDBA2385F4}"/>
                </a:ext>
              </a:extLst>
            </p:cNvPr>
            <p:cNvGrpSpPr/>
            <p:nvPr/>
          </p:nvGrpSpPr>
          <p:grpSpPr>
            <a:xfrm>
              <a:off x="349383" y="2496996"/>
              <a:ext cx="391725" cy="323165"/>
              <a:chOff x="349383" y="2496996"/>
              <a:chExt cx="391725" cy="32316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39376E6-C1B0-1707-BBC0-56DC3BA50B39}"/>
                  </a:ext>
                </a:extLst>
              </p:cNvPr>
              <p:cNvSpPr/>
              <p:nvPr/>
            </p:nvSpPr>
            <p:spPr>
              <a:xfrm>
                <a:off x="375050" y="2531352"/>
                <a:ext cx="275987" cy="275987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1A8E7E-E87B-E5AD-6FE4-3272690EB331}"/>
                  </a:ext>
                </a:extLst>
              </p:cNvPr>
              <p:cNvSpPr txBox="1"/>
              <p:nvPr/>
            </p:nvSpPr>
            <p:spPr>
              <a:xfrm>
                <a:off x="349383" y="2496996"/>
                <a:ext cx="39172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1.</a:t>
                </a:r>
                <a:endParaRPr lang="en-ID" sz="1500" b="1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022988-2971-38B6-F414-664C0B5ADA38}"/>
              </a:ext>
            </a:extLst>
          </p:cNvPr>
          <p:cNvGrpSpPr/>
          <p:nvPr/>
        </p:nvGrpSpPr>
        <p:grpSpPr>
          <a:xfrm>
            <a:off x="362937" y="3968843"/>
            <a:ext cx="962180" cy="912497"/>
            <a:chOff x="378940" y="3720852"/>
            <a:chExt cx="962180" cy="91249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88137D-1027-D36C-AA3B-865041FDBB71}"/>
                </a:ext>
              </a:extLst>
            </p:cNvPr>
            <p:cNvSpPr/>
            <p:nvPr/>
          </p:nvSpPr>
          <p:spPr>
            <a:xfrm>
              <a:off x="496411" y="3788640"/>
              <a:ext cx="844709" cy="844709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3" name="Graphic 12" descr="Male profile">
              <a:extLst>
                <a:ext uri="{FF2B5EF4-FFF2-40B4-BE49-F238E27FC236}">
                  <a16:creationId xmlns:a16="http://schemas.microsoft.com/office/drawing/2014/main" id="{3B0AE498-768A-129E-6B6D-D39E796EF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789" y="3882435"/>
              <a:ext cx="625952" cy="625952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E019F06-4AEF-7463-F3F9-D064B7E43894}"/>
                </a:ext>
              </a:extLst>
            </p:cNvPr>
            <p:cNvGrpSpPr/>
            <p:nvPr/>
          </p:nvGrpSpPr>
          <p:grpSpPr>
            <a:xfrm>
              <a:off x="378940" y="3720852"/>
              <a:ext cx="391725" cy="323165"/>
              <a:chOff x="359238" y="3556931"/>
              <a:chExt cx="391725" cy="32316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1719AE3-D496-7B92-164B-DF452179AAB2}"/>
                  </a:ext>
                </a:extLst>
              </p:cNvPr>
              <p:cNvSpPr/>
              <p:nvPr/>
            </p:nvSpPr>
            <p:spPr>
              <a:xfrm>
                <a:off x="377285" y="3591287"/>
                <a:ext cx="275987" cy="275987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100975-09FF-F1A5-9E9D-6DF48E3F0800}"/>
                  </a:ext>
                </a:extLst>
              </p:cNvPr>
              <p:cNvSpPr txBox="1"/>
              <p:nvPr/>
            </p:nvSpPr>
            <p:spPr>
              <a:xfrm>
                <a:off x="359238" y="3556931"/>
                <a:ext cx="39172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2.</a:t>
                </a:r>
                <a:endParaRPr lang="en-ID" sz="1500" b="1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B37443-173C-2B27-FE52-9788A01B5B97}"/>
              </a:ext>
            </a:extLst>
          </p:cNvPr>
          <p:cNvGrpSpPr/>
          <p:nvPr/>
        </p:nvGrpSpPr>
        <p:grpSpPr>
          <a:xfrm>
            <a:off x="331067" y="1812220"/>
            <a:ext cx="6754770" cy="572741"/>
            <a:chOff x="347070" y="1564229"/>
            <a:chExt cx="6754770" cy="57274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8D9AA2FB-3344-1CAA-D08D-708112A24D7F}"/>
                </a:ext>
              </a:extLst>
            </p:cNvPr>
            <p:cNvSpPr txBox="1">
              <a:spLocks/>
            </p:cNvSpPr>
            <p:nvPr/>
          </p:nvSpPr>
          <p:spPr>
            <a:xfrm>
              <a:off x="347070" y="1564229"/>
              <a:ext cx="6754770" cy="5476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000" dirty="0">
                  <a:latin typeface="Arial Rounded MT Bold" panose="020F0704030504030204" pitchFamily="34" charset="0"/>
                </a:rPr>
                <a:t>Project Stakeholders</a:t>
              </a:r>
              <a:endParaRPr lang="en-ID" sz="50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5C69A3-F92F-5188-F48A-E1F9D17E8496}"/>
                </a:ext>
              </a:extLst>
            </p:cNvPr>
            <p:cNvCxnSpPr>
              <a:cxnSpLocks/>
            </p:cNvCxnSpPr>
            <p:nvPr/>
          </p:nvCxnSpPr>
          <p:spPr>
            <a:xfrm>
              <a:off x="1725168" y="2136970"/>
              <a:ext cx="5139023" cy="0"/>
            </a:xfrm>
            <a:prstGeom prst="line">
              <a:avLst/>
            </a:prstGeom>
            <a:ln w="57150" cap="rnd" cmpd="sng">
              <a:solidFill>
                <a:srgbClr val="EA433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E87B6C-71A3-4CEF-753A-702F77BBB640}"/>
                </a:ext>
              </a:extLst>
            </p:cNvPr>
            <p:cNvCxnSpPr>
              <a:cxnSpLocks/>
            </p:cNvCxnSpPr>
            <p:nvPr/>
          </p:nvCxnSpPr>
          <p:spPr>
            <a:xfrm>
              <a:off x="477802" y="2136970"/>
              <a:ext cx="863268" cy="0"/>
            </a:xfrm>
            <a:prstGeom prst="line">
              <a:avLst/>
            </a:prstGeom>
            <a:ln w="57150" cap="rnd" cmpd="sng">
              <a:solidFill>
                <a:srgbClr val="EA433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8D65156-AD59-640C-CAA9-4B17683781D3}"/>
              </a:ext>
            </a:extLst>
          </p:cNvPr>
          <p:cNvSpPr txBox="1"/>
          <p:nvPr/>
        </p:nvSpPr>
        <p:spPr>
          <a:xfrm>
            <a:off x="1466728" y="3183582"/>
            <a:ext cx="5047377" cy="335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buClr>
                <a:srgbClr val="4285F4"/>
              </a:buClr>
            </a:pPr>
            <a:r>
              <a:rPr lang="en-US" sz="1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Marketing program recommendation approval</a:t>
            </a:r>
            <a:endParaRPr lang="en-ID" sz="15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4E07EA-B05F-1DC1-2FD1-C1BA569B23A4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AA05EC-1D99-E83A-313B-D60D43BD1307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382317E-4CB5-6596-D258-CD118FA76058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Flowchart: Terminator 18">
                <a:extLst>
                  <a:ext uri="{FF2B5EF4-FFF2-40B4-BE49-F238E27FC236}">
                    <a16:creationId xmlns:a16="http://schemas.microsoft.com/office/drawing/2014/main" id="{F1C77472-CB92-CF3D-1C9A-652C227FEDD9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EA4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E3FFE6-1777-B7D9-2B5B-25F2F7A4A340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5ADD291B-4221-32B6-91B0-9655BF8CD94A}"/>
              </a:ext>
            </a:extLst>
          </p:cNvPr>
          <p:cNvGrpSpPr/>
          <p:nvPr/>
        </p:nvGrpSpPr>
        <p:grpSpPr>
          <a:xfrm>
            <a:off x="4530444" y="434298"/>
            <a:ext cx="1499179" cy="6083468"/>
            <a:chOff x="4530444" y="434298"/>
            <a:chExt cx="1499179" cy="60834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7" name="Arrow: Down 76">
              <a:extLst>
                <a:ext uri="{FF2B5EF4-FFF2-40B4-BE49-F238E27FC236}">
                  <a16:creationId xmlns:a16="http://schemas.microsoft.com/office/drawing/2014/main" id="{FE3AE628-A62F-7FE1-9185-44F25392A689}"/>
                </a:ext>
              </a:extLst>
            </p:cNvPr>
            <p:cNvSpPr/>
            <p:nvPr/>
          </p:nvSpPr>
          <p:spPr>
            <a:xfrm>
              <a:off x="4530444" y="5086513"/>
              <a:ext cx="1499179" cy="1431253"/>
            </a:xfrm>
            <a:prstGeom prst="downArrow">
              <a:avLst/>
            </a:prstGeom>
            <a:solidFill>
              <a:srgbClr val="EA43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9DA7A755-C594-31CC-F75A-267788ED9E31}"/>
                </a:ext>
              </a:extLst>
            </p:cNvPr>
            <p:cNvSpPr/>
            <p:nvPr/>
          </p:nvSpPr>
          <p:spPr>
            <a:xfrm>
              <a:off x="4915677" y="434298"/>
              <a:ext cx="728713" cy="5257527"/>
            </a:xfrm>
            <a:prstGeom prst="roundRect">
              <a:avLst/>
            </a:prstGeom>
            <a:solidFill>
              <a:srgbClr val="EA43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D897A6-066B-7832-0D3D-BBCD056A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10" y="3155156"/>
            <a:ext cx="3815534" cy="547688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Rounded MT Bold" panose="020F0704030504030204" pitchFamily="34" charset="0"/>
              </a:rPr>
              <a:t>Problems</a:t>
            </a:r>
            <a:endParaRPr lang="en-ID" sz="600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CAF5C-FDC6-19C5-E40F-B8B896DFA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2E613F-EE8E-BC41-C983-19BC7C8D2679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C8BAD-E1BF-EC3A-F146-F6ABB503CB15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91AA82-917E-D021-2158-46C4203F7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0C4E94-3EE3-6F54-E476-58BED95A627A}"/>
              </a:ext>
            </a:extLst>
          </p:cNvPr>
          <p:cNvCxnSpPr>
            <a:cxnSpLocks/>
          </p:cNvCxnSpPr>
          <p:nvPr/>
        </p:nvCxnSpPr>
        <p:spPr>
          <a:xfrm>
            <a:off x="437190" y="3800631"/>
            <a:ext cx="3571233" cy="0"/>
          </a:xfrm>
          <a:prstGeom prst="line">
            <a:avLst/>
          </a:prstGeom>
          <a:ln w="57150" cap="rnd">
            <a:solidFill>
              <a:srgbClr val="EA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48FAADB-B77D-96AF-1F4D-B796CE786321}"/>
              </a:ext>
            </a:extLst>
          </p:cNvPr>
          <p:cNvGrpSpPr/>
          <p:nvPr/>
        </p:nvGrpSpPr>
        <p:grpSpPr>
          <a:xfrm>
            <a:off x="4739229" y="4195381"/>
            <a:ext cx="6934378" cy="1073022"/>
            <a:chOff x="4739229" y="4195381"/>
            <a:chExt cx="6934378" cy="107302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7186A19-BD78-426D-6B0F-CCC22689D642}"/>
                </a:ext>
              </a:extLst>
            </p:cNvPr>
            <p:cNvSpPr/>
            <p:nvPr/>
          </p:nvSpPr>
          <p:spPr>
            <a:xfrm>
              <a:off x="4739229" y="4195381"/>
              <a:ext cx="1081611" cy="1064068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rgbClr val="FBBC0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38384EFC-2B02-A8EC-2D45-1B5038CB67DC}"/>
                </a:ext>
              </a:extLst>
            </p:cNvPr>
            <p:cNvSpPr txBox="1">
              <a:spLocks/>
            </p:cNvSpPr>
            <p:nvPr/>
          </p:nvSpPr>
          <p:spPr>
            <a:xfrm>
              <a:off x="5974079" y="4283748"/>
              <a:ext cx="5699528" cy="9846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Annual members will be the key to 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company’s future growth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endParaRPr lang="en-ID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" name="Graphic 38" descr="Bar graph with upward trend">
              <a:extLst>
                <a:ext uri="{FF2B5EF4-FFF2-40B4-BE49-F238E27FC236}">
                  <a16:creationId xmlns:a16="http://schemas.microsoft.com/office/drawing/2014/main" id="{B83C7BDB-0C68-8A4B-A00E-7988C0F3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8079" y="4225460"/>
              <a:ext cx="1003910" cy="100391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83DCDD4-1348-B739-1A22-3EE4FACCFD6D}"/>
              </a:ext>
            </a:extLst>
          </p:cNvPr>
          <p:cNvGrpSpPr/>
          <p:nvPr/>
        </p:nvGrpSpPr>
        <p:grpSpPr>
          <a:xfrm>
            <a:off x="4739229" y="2510774"/>
            <a:ext cx="7047934" cy="1289857"/>
            <a:chOff x="4739229" y="2479924"/>
            <a:chExt cx="7047934" cy="1289857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44B1F69-2930-C80F-5383-74809211310D}"/>
                </a:ext>
              </a:extLst>
            </p:cNvPr>
            <p:cNvSpPr/>
            <p:nvPr/>
          </p:nvSpPr>
          <p:spPr>
            <a:xfrm>
              <a:off x="4739229" y="2594143"/>
              <a:ext cx="1081611" cy="1064068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rgbClr val="FBBC0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1D2D1115-4E02-7338-64E8-93F9FD69CC56}"/>
                </a:ext>
              </a:extLst>
            </p:cNvPr>
            <p:cNvSpPr txBox="1">
              <a:spLocks/>
            </p:cNvSpPr>
            <p:nvPr/>
          </p:nvSpPr>
          <p:spPr>
            <a:xfrm>
              <a:off x="5974080" y="2479924"/>
              <a:ext cx="5813083" cy="12898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Annual members are much 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more profitable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than casual riders</a:t>
              </a:r>
              <a:endParaRPr lang="en-ID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Graphic 40" descr="Coins">
              <a:extLst>
                <a:ext uri="{FF2B5EF4-FFF2-40B4-BE49-F238E27FC236}">
                  <a16:creationId xmlns:a16="http://schemas.microsoft.com/office/drawing/2014/main" id="{131813DA-BD62-4096-0E8B-CEE706510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06480" y="2651300"/>
              <a:ext cx="947108" cy="947107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1F5D4D4-CD70-7536-0A20-02F9BE734AD3}"/>
              </a:ext>
            </a:extLst>
          </p:cNvPr>
          <p:cNvGrpSpPr/>
          <p:nvPr/>
        </p:nvGrpSpPr>
        <p:grpSpPr>
          <a:xfrm>
            <a:off x="4745133" y="1055860"/>
            <a:ext cx="7042030" cy="1289857"/>
            <a:chOff x="4745133" y="1055860"/>
            <a:chExt cx="7042030" cy="1289857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27A6C98-F915-2742-DD33-7A82B84E4AF1}"/>
                </a:ext>
              </a:extLst>
            </p:cNvPr>
            <p:cNvSpPr txBox="1">
              <a:spLocks/>
            </p:cNvSpPr>
            <p:nvPr/>
          </p:nvSpPr>
          <p:spPr>
            <a:xfrm>
              <a:off x="5974080" y="1055860"/>
              <a:ext cx="5813083" cy="12898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Company want 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more profit 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 expand 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the business</a:t>
              </a:r>
              <a:endParaRPr lang="en-ID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BFD2394B-DFC4-D9F2-3633-058F7F43187B}"/>
                </a:ext>
              </a:extLst>
            </p:cNvPr>
            <p:cNvSpPr/>
            <p:nvPr/>
          </p:nvSpPr>
          <p:spPr>
            <a:xfrm>
              <a:off x="4745133" y="1166175"/>
              <a:ext cx="1081611" cy="1064068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rgbClr val="FBBC0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4" name="Graphic 53" descr="Customer review">
              <a:extLst>
                <a:ext uri="{FF2B5EF4-FFF2-40B4-BE49-F238E27FC236}">
                  <a16:creationId xmlns:a16="http://schemas.microsoft.com/office/drawing/2014/main" id="{8F54FCC2-6152-9C8B-A25C-6DFBE45A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28739" y="1241009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369403-BFC7-8174-ED46-2824C8C2E104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87106D-A02A-CF29-EFF1-00DED6757ECA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5F03F5-517D-01E6-B2EA-E1455D1FBD66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Flowchart: Terminator 10">
                <a:extLst>
                  <a:ext uri="{FF2B5EF4-FFF2-40B4-BE49-F238E27FC236}">
                    <a16:creationId xmlns:a16="http://schemas.microsoft.com/office/drawing/2014/main" id="{FB6131D0-45A9-D2A9-24DB-4D33A5AFA4F7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EA4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60CEFA-E7CF-50A4-E548-407CF545B42C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35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178987-1A2D-2C42-3142-F3DBB73E1952}"/>
              </a:ext>
            </a:extLst>
          </p:cNvPr>
          <p:cNvSpPr/>
          <p:nvPr/>
        </p:nvSpPr>
        <p:spPr>
          <a:xfrm>
            <a:off x="4514127" y="5884752"/>
            <a:ext cx="4538433" cy="8290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862D9B1-B245-B66F-64EB-A49FEA4523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/>
          <a:stretch/>
        </p:blipFill>
        <p:spPr>
          <a:xfrm>
            <a:off x="0" y="0"/>
            <a:ext cx="4634532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5A2CC1A-D4D0-E4B4-A54F-7A105E3A4937}"/>
              </a:ext>
            </a:extLst>
          </p:cNvPr>
          <p:cNvGrpSpPr/>
          <p:nvPr/>
        </p:nvGrpSpPr>
        <p:grpSpPr>
          <a:xfrm>
            <a:off x="4919239" y="712814"/>
            <a:ext cx="7129455" cy="2010687"/>
            <a:chOff x="4919241" y="717245"/>
            <a:chExt cx="7129455" cy="2010687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8ADABEE9-D359-E26A-C770-1A95F22A986A}"/>
                </a:ext>
              </a:extLst>
            </p:cNvPr>
            <p:cNvSpPr txBox="1">
              <a:spLocks/>
            </p:cNvSpPr>
            <p:nvPr/>
          </p:nvSpPr>
          <p:spPr>
            <a:xfrm>
              <a:off x="4919241" y="1485245"/>
              <a:ext cx="7129455" cy="12426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“Increase the number of Annual members by at least 25% within the Q1 of the year, through conversion from casual rider to annual member”</a:t>
              </a:r>
              <a:endParaRPr lang="en-ID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F8AB5F3-1DE7-5289-A437-CDB1302772D4}"/>
                </a:ext>
              </a:extLst>
            </p:cNvPr>
            <p:cNvGrpSpPr/>
            <p:nvPr/>
          </p:nvGrpSpPr>
          <p:grpSpPr>
            <a:xfrm>
              <a:off x="6225704" y="717245"/>
              <a:ext cx="4147238" cy="784830"/>
              <a:chOff x="390038" y="1557335"/>
              <a:chExt cx="4147238" cy="78483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E0646F-583A-EA65-FC20-5634D15118A0}"/>
                  </a:ext>
                </a:extLst>
              </p:cNvPr>
              <p:cNvSpPr txBox="1"/>
              <p:nvPr/>
            </p:nvSpPr>
            <p:spPr>
              <a:xfrm>
                <a:off x="390038" y="1557335"/>
                <a:ext cx="4147238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5915025"/>
                <a:r>
                  <a:rPr lang="en-US" sz="4500" dirty="0">
                    <a:latin typeface="Arial Rounded MT Bold" panose="020F0704030504030204" pitchFamily="34" charset="0"/>
                  </a:rPr>
                  <a:t>Project Goal</a:t>
                </a:r>
                <a:endParaRPr lang="en-ID" sz="4500" dirty="0"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8374C1E-8AFB-7EBD-B81C-75F968E42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173" y="2253063"/>
                <a:ext cx="777787" cy="0"/>
              </a:xfrm>
              <a:prstGeom prst="line">
                <a:avLst/>
              </a:prstGeom>
              <a:ln w="57150" cap="rnd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F78F25F-E3BB-E1B7-9F5A-8D8E19C5C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4520" y="2253063"/>
                <a:ext cx="2290533" cy="0"/>
              </a:xfrm>
              <a:prstGeom prst="line">
                <a:avLst/>
              </a:prstGeom>
              <a:ln w="57150" cap="rnd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7289F4-BD0D-E27B-9EF6-DD0108F12AA4}"/>
              </a:ext>
            </a:extLst>
          </p:cNvPr>
          <p:cNvGrpSpPr/>
          <p:nvPr/>
        </p:nvGrpSpPr>
        <p:grpSpPr>
          <a:xfrm>
            <a:off x="4734593" y="3150365"/>
            <a:ext cx="7129455" cy="2269385"/>
            <a:chOff x="4734596" y="3538975"/>
            <a:chExt cx="7129455" cy="22693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804C1-39A4-30B3-F9C8-1C702A16BBD6}"/>
                </a:ext>
              </a:extLst>
            </p:cNvPr>
            <p:cNvSpPr txBox="1"/>
            <p:nvPr/>
          </p:nvSpPr>
          <p:spPr>
            <a:xfrm>
              <a:off x="4734596" y="4468891"/>
              <a:ext cx="7129455" cy="1339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70510"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“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Analyze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 CYCLISTIC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historical bike trip data 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to identify the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behavior 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of the casual rider and annual member to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enhance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 the number of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annual members 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through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marketing strategies 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to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increase profit 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and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grow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 the company.”</a:t>
              </a:r>
              <a:endParaRPr lang="en-I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A120555-5BA8-44C6-8EB5-0243FDB38DD4}"/>
                </a:ext>
              </a:extLst>
            </p:cNvPr>
            <p:cNvGrpSpPr/>
            <p:nvPr/>
          </p:nvGrpSpPr>
          <p:grpSpPr>
            <a:xfrm>
              <a:off x="6341814" y="3538975"/>
              <a:ext cx="4284308" cy="899436"/>
              <a:chOff x="7298458" y="1730124"/>
              <a:chExt cx="4284308" cy="899436"/>
            </a:xfrm>
          </p:grpSpPr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04234AD3-073D-299B-D06B-FA460C5EC2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8458" y="1730124"/>
                <a:ext cx="4284308" cy="8994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500" dirty="0">
                    <a:latin typeface="Arial Rounded MT Bold" panose="020F0704030504030204" pitchFamily="34" charset="0"/>
                  </a:rPr>
                  <a:t>Business Task</a:t>
                </a:r>
                <a:endParaRPr lang="en-ID" sz="4500" dirty="0"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741E1F6-CE2A-1B81-3649-20F151D0F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1880" y="2446454"/>
                <a:ext cx="3977640" cy="0"/>
              </a:xfrm>
              <a:prstGeom prst="line">
                <a:avLst/>
              </a:prstGeom>
              <a:ln w="57150" cap="rnd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2D5C0403-7E42-7715-2DA3-643CF5FAE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FE8887E-203B-A146-8778-5443C9DCA900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5C4FCA-A349-354A-D558-32DF5537B2DF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2929172-9E6C-45AE-4CD1-24DB670980E4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FCE69B-2F38-4D58-C74D-F34E47CE7079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9F501B0D-EED5-91C1-776F-672DC9BD8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E060AD6-5392-D851-E746-B8F8D7FDCB97}"/>
              </a:ext>
            </a:extLst>
          </p:cNvPr>
          <p:cNvSpPr txBox="1"/>
          <p:nvPr/>
        </p:nvSpPr>
        <p:spPr>
          <a:xfrm>
            <a:off x="3216230" y="6383347"/>
            <a:ext cx="1436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00" dirty="0">
                <a:solidFill>
                  <a:schemeClr val="bg1"/>
                </a:solidFill>
              </a:rPr>
              <a:t>https://unsplash.com/photos/Blu06wJQ4Cs?utm_source=unsplash&amp;utm_medium=referral&amp;utm_content=creditShareLink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718FD9-60E0-6E7C-A73D-8731C164471A}"/>
              </a:ext>
            </a:extLst>
          </p:cNvPr>
          <p:cNvGrpSpPr/>
          <p:nvPr/>
        </p:nvGrpSpPr>
        <p:grpSpPr>
          <a:xfrm>
            <a:off x="4932727" y="5949696"/>
            <a:ext cx="669072" cy="669072"/>
            <a:chOff x="11216509" y="703805"/>
            <a:chExt cx="648000" cy="64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3A09CF-A789-93D6-16B0-A91196D5B1DD}"/>
                </a:ext>
              </a:extLst>
            </p:cNvPr>
            <p:cNvSpPr/>
            <p:nvPr/>
          </p:nvSpPr>
          <p:spPr>
            <a:xfrm>
              <a:off x="11216509" y="703805"/>
              <a:ext cx="648000" cy="648000"/>
            </a:xfrm>
            <a:prstGeom prst="ellipse">
              <a:avLst/>
            </a:prstGeom>
            <a:solidFill>
              <a:srgbClr val="EA43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4" name="Graphic 23" descr="Document">
              <a:extLst>
                <a:ext uri="{FF2B5EF4-FFF2-40B4-BE49-F238E27FC236}">
                  <a16:creationId xmlns:a16="http://schemas.microsoft.com/office/drawing/2014/main" id="{EBB799CB-9D91-FA16-EC2C-EEC7FB4CA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8509" y="775805"/>
              <a:ext cx="504000" cy="504000"/>
            </a:xfrm>
            <a:prstGeom prst="rect">
              <a:avLst/>
            </a:prstGeom>
          </p:spPr>
        </p:pic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CB4CEA65-E0E5-5F9E-09C1-2B5C4DB33FF8}"/>
              </a:ext>
            </a:extLst>
          </p:cNvPr>
          <p:cNvSpPr txBox="1">
            <a:spLocks/>
          </p:cNvSpPr>
          <p:nvPr/>
        </p:nvSpPr>
        <p:spPr>
          <a:xfrm>
            <a:off x="5601798" y="6077001"/>
            <a:ext cx="3493881" cy="4255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>
                <a:solidFill>
                  <a:srgbClr val="00B0F0"/>
                </a:solidFill>
                <a:latin typeface="Arial Rounded MT Bold" panose="020F07040305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Scope Of Work Document</a:t>
            </a:r>
            <a:endParaRPr lang="en-ID" sz="2000" u="sng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1C07F8-C8D8-C07A-91F6-7B45F99C5694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16A8408-9811-F183-5256-969D5F4B6300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D62CA71-298A-729D-903E-2E0E7D461073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" name="Flowchart: Terminator 6">
                <a:extLst>
                  <a:ext uri="{FF2B5EF4-FFF2-40B4-BE49-F238E27FC236}">
                    <a16:creationId xmlns:a16="http://schemas.microsoft.com/office/drawing/2014/main" id="{3D407A67-9439-55E9-2840-88AD84371553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EA4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CEA53D-8259-DB41-9B87-54FFC79D5B82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60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E827FEC1-999D-5663-D5EA-08CF334AE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7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CA6BAB-5794-B158-E7B7-88230C16F15B}"/>
              </a:ext>
            </a:extLst>
          </p:cNvPr>
          <p:cNvSpPr/>
          <p:nvPr/>
        </p:nvSpPr>
        <p:spPr>
          <a:xfrm>
            <a:off x="9511578" y="0"/>
            <a:ext cx="2049864" cy="6858000"/>
          </a:xfrm>
          <a:prstGeom prst="rect">
            <a:avLst/>
          </a:prstGeom>
          <a:solidFill>
            <a:srgbClr val="4685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BF3456-ABF7-8AC1-CD3E-F3EC86E3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706" y="1281012"/>
            <a:ext cx="568926" cy="4978250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PREPARE</a:t>
            </a:r>
            <a:endParaRPr lang="en-ID" sz="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6F1104-C044-8A31-B31C-2DD88CF92B30}"/>
              </a:ext>
            </a:extLst>
          </p:cNvPr>
          <p:cNvGrpSpPr/>
          <p:nvPr/>
        </p:nvGrpSpPr>
        <p:grpSpPr>
          <a:xfrm>
            <a:off x="10323843" y="705460"/>
            <a:ext cx="422652" cy="461808"/>
            <a:chOff x="10209435" y="2041970"/>
            <a:chExt cx="422652" cy="46180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24CF64B-DF54-1B43-843C-4C5A2172EFC8}"/>
                </a:ext>
              </a:extLst>
            </p:cNvPr>
            <p:cNvSpPr/>
            <p:nvPr/>
          </p:nvSpPr>
          <p:spPr>
            <a:xfrm>
              <a:off x="10209435" y="2081125"/>
              <a:ext cx="422652" cy="422653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DF35F7-B50E-12CB-7755-CE789243F956}"/>
                </a:ext>
              </a:extLst>
            </p:cNvPr>
            <p:cNvSpPr txBox="1"/>
            <p:nvPr/>
          </p:nvSpPr>
          <p:spPr>
            <a:xfrm>
              <a:off x="10226450" y="2041970"/>
              <a:ext cx="291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2</a:t>
              </a:r>
              <a:endParaRPr lang="en-ID" sz="2400" b="1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F7DE83A-0583-4292-A068-C51BE0D51C7A}"/>
              </a:ext>
            </a:extLst>
          </p:cNvPr>
          <p:cNvSpPr txBox="1"/>
          <p:nvPr/>
        </p:nvSpPr>
        <p:spPr>
          <a:xfrm>
            <a:off x="2670910" y="6372234"/>
            <a:ext cx="2694007" cy="476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" b="0" i="0" dirty="0">
                <a:solidFill>
                  <a:schemeClr val="bg1"/>
                </a:solidFill>
                <a:effectLst/>
                <a:latin typeface="PlusJakartaSans"/>
              </a:rPr>
              <a:t>Photo by Huseyn </a:t>
            </a:r>
            <a:r>
              <a:rPr lang="en-ID" sz="800" b="0" i="0" dirty="0" err="1">
                <a:solidFill>
                  <a:schemeClr val="bg1"/>
                </a:solidFill>
                <a:effectLst/>
                <a:latin typeface="PlusJakartaSans"/>
              </a:rPr>
              <a:t>Kamaladdin</a:t>
            </a:r>
            <a:r>
              <a:rPr lang="en-ID" sz="800" b="0" i="0" dirty="0">
                <a:solidFill>
                  <a:schemeClr val="bg1"/>
                </a:solidFill>
                <a:effectLst/>
                <a:latin typeface="PlusJakartaSans"/>
              </a:rPr>
              <a:t>: https://www.pexels.com/photo/brown-wooden-desk-with-rolling-chair-and-shelves-near-window-667838/</a:t>
            </a:r>
            <a:endParaRPr lang="en-ID" sz="800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21DABE1-24B8-044B-6C6D-452C8C683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283E902-80AE-45EB-251D-2C6EBFDCD55F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ECAEC6A-E38F-5142-9950-8D9553520EC9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D2C609F-277F-BA86-CA31-CB35BDB51378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702102-7DCD-894A-D373-1EA7D6E54599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9C465AD-7974-C9DA-75F2-58DE47953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4544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9783F22-9FC9-C17C-F495-8F30B40044B0}"/>
              </a:ext>
            </a:extLst>
          </p:cNvPr>
          <p:cNvSpPr/>
          <p:nvPr/>
        </p:nvSpPr>
        <p:spPr>
          <a:xfrm>
            <a:off x="673635" y="4679319"/>
            <a:ext cx="7131488" cy="13708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1459A3F-0371-FA98-74BA-09E9F2382660}"/>
              </a:ext>
            </a:extLst>
          </p:cNvPr>
          <p:cNvSpPr/>
          <p:nvPr/>
        </p:nvSpPr>
        <p:spPr>
          <a:xfrm>
            <a:off x="604343" y="1851709"/>
            <a:ext cx="3867413" cy="212978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1E48B7-8E97-E53B-435F-250DE45D0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53CF9C9-DE55-2BA2-7332-7419FE06816F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970C8A-554D-2C44-B412-2C79CF7AC85D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F30DEA-5A1B-A6A3-B07E-E0467D111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3A7AC6F-9E7D-A54D-8C30-5072C43FACE5}"/>
              </a:ext>
            </a:extLst>
          </p:cNvPr>
          <p:cNvSpPr txBox="1"/>
          <p:nvPr/>
        </p:nvSpPr>
        <p:spPr>
          <a:xfrm>
            <a:off x="808885" y="4931272"/>
            <a:ext cx="7029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Raw data was stored within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this website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The data was provided by Google Data Analytics Professional Certificate. This is an open data under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this license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0054A5-8BEC-E160-BAFC-B18517434012}"/>
              </a:ext>
            </a:extLst>
          </p:cNvPr>
          <p:cNvGrpSpPr/>
          <p:nvPr/>
        </p:nvGrpSpPr>
        <p:grpSpPr>
          <a:xfrm>
            <a:off x="1783101" y="728299"/>
            <a:ext cx="4912555" cy="577832"/>
            <a:chOff x="1387761" y="906600"/>
            <a:chExt cx="4912555" cy="577832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1D042A5-BB4F-176D-0206-5E9FB48AE39A}"/>
                </a:ext>
              </a:extLst>
            </p:cNvPr>
            <p:cNvSpPr txBox="1">
              <a:spLocks/>
            </p:cNvSpPr>
            <p:nvPr/>
          </p:nvSpPr>
          <p:spPr>
            <a:xfrm>
              <a:off x="1387761" y="906600"/>
              <a:ext cx="4912555" cy="5476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000" dirty="0">
                  <a:latin typeface="Arial Rounded MT Bold" panose="020F0704030504030204" pitchFamily="34" charset="0"/>
                </a:rPr>
                <a:t>Data Collection</a:t>
              </a:r>
              <a:endParaRPr lang="en-ID" sz="50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93426FC-B106-72EC-303F-E1395BD16601}"/>
                </a:ext>
              </a:extLst>
            </p:cNvPr>
            <p:cNvCxnSpPr>
              <a:cxnSpLocks/>
            </p:cNvCxnSpPr>
            <p:nvPr/>
          </p:nvCxnSpPr>
          <p:spPr>
            <a:xfrm>
              <a:off x="1501349" y="1484432"/>
              <a:ext cx="4688501" cy="0"/>
            </a:xfrm>
            <a:prstGeom prst="line">
              <a:avLst/>
            </a:prstGeom>
            <a:ln w="5715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110274-9076-B82D-47E8-EF9C4904160C}"/>
              </a:ext>
            </a:extLst>
          </p:cNvPr>
          <p:cNvGrpSpPr/>
          <p:nvPr/>
        </p:nvGrpSpPr>
        <p:grpSpPr>
          <a:xfrm>
            <a:off x="919632" y="1591243"/>
            <a:ext cx="3258313" cy="485944"/>
            <a:chOff x="1534676" y="1646693"/>
            <a:chExt cx="3258313" cy="48594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89C15EF-C01F-C353-AC96-B0D970666931}"/>
                </a:ext>
              </a:extLst>
            </p:cNvPr>
            <p:cNvSpPr/>
            <p:nvPr/>
          </p:nvSpPr>
          <p:spPr>
            <a:xfrm>
              <a:off x="1534676" y="1655583"/>
              <a:ext cx="3250692" cy="477054"/>
            </a:xfrm>
            <a:prstGeom prst="round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F9E9A-12F0-C35B-22B0-A85AEDD397D3}"/>
                </a:ext>
              </a:extLst>
            </p:cNvPr>
            <p:cNvSpPr txBox="1"/>
            <p:nvPr/>
          </p:nvSpPr>
          <p:spPr>
            <a:xfrm>
              <a:off x="1542297" y="1646693"/>
              <a:ext cx="3250692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Data Requirements.</a:t>
              </a:r>
              <a:endParaRPr lang="en-ID" sz="25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DA8ADC6-2FD0-B25D-7DBB-03D7C52FD976}"/>
              </a:ext>
            </a:extLst>
          </p:cNvPr>
          <p:cNvGrpSpPr/>
          <p:nvPr/>
        </p:nvGrpSpPr>
        <p:grpSpPr>
          <a:xfrm>
            <a:off x="897109" y="4395204"/>
            <a:ext cx="2187070" cy="483312"/>
            <a:chOff x="1357617" y="4423313"/>
            <a:chExt cx="2187070" cy="4833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5F2A54C-6019-659F-0DC8-39FA31E8AE7F}"/>
                </a:ext>
              </a:extLst>
            </p:cNvPr>
            <p:cNvSpPr/>
            <p:nvPr/>
          </p:nvSpPr>
          <p:spPr>
            <a:xfrm>
              <a:off x="1387761" y="4429571"/>
              <a:ext cx="2109065" cy="477054"/>
            </a:xfrm>
            <a:prstGeom prst="round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AC7D45-FD24-9764-A14B-FF32D33DC504}"/>
                </a:ext>
              </a:extLst>
            </p:cNvPr>
            <p:cNvSpPr txBox="1"/>
            <p:nvPr/>
          </p:nvSpPr>
          <p:spPr>
            <a:xfrm>
              <a:off x="1357617" y="4423313"/>
              <a:ext cx="218707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Data Source.</a:t>
              </a:r>
              <a:endParaRPr lang="en-ID" sz="25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B9AD09B-15AA-C4B3-203E-27F2A6199170}"/>
              </a:ext>
            </a:extLst>
          </p:cNvPr>
          <p:cNvGrpSpPr/>
          <p:nvPr/>
        </p:nvGrpSpPr>
        <p:grpSpPr>
          <a:xfrm>
            <a:off x="4831449" y="1552428"/>
            <a:ext cx="3093169" cy="2429064"/>
            <a:chOff x="5005802" y="1552428"/>
            <a:chExt cx="3093169" cy="2429064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2A2164C-50D3-8136-F021-0A6C988258D7}"/>
                </a:ext>
              </a:extLst>
            </p:cNvPr>
            <p:cNvSpPr/>
            <p:nvPr/>
          </p:nvSpPr>
          <p:spPr>
            <a:xfrm>
              <a:off x="5005802" y="1851709"/>
              <a:ext cx="3093169" cy="2129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30097E-622E-D315-4270-4B24B886B478}"/>
                </a:ext>
              </a:extLst>
            </p:cNvPr>
            <p:cNvSpPr txBox="1"/>
            <p:nvPr/>
          </p:nvSpPr>
          <p:spPr>
            <a:xfrm>
              <a:off x="5100354" y="2213398"/>
              <a:ext cx="290329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One year of historical data from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August 2021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till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July 2022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was used for this analysis</a:t>
              </a:r>
              <a:endParaRPr lang="en-ID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625CE1-D606-AA7E-7308-B420AB62CF52}"/>
                </a:ext>
              </a:extLst>
            </p:cNvPr>
            <p:cNvGrpSpPr/>
            <p:nvPr/>
          </p:nvGrpSpPr>
          <p:grpSpPr>
            <a:xfrm>
              <a:off x="5327530" y="1552428"/>
              <a:ext cx="2536925" cy="486694"/>
              <a:chOff x="5645131" y="1522578"/>
              <a:chExt cx="2536925" cy="48669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2590821-5C21-7510-42D7-60619811A8F0}"/>
                  </a:ext>
                </a:extLst>
              </p:cNvPr>
              <p:cNvSpPr/>
              <p:nvPr/>
            </p:nvSpPr>
            <p:spPr>
              <a:xfrm>
                <a:off x="5675275" y="1532218"/>
                <a:ext cx="2381605" cy="477054"/>
              </a:xfrm>
              <a:prstGeom prst="roundRect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0043D-0BAF-A897-331B-A955103C553E}"/>
                  </a:ext>
                </a:extLst>
              </p:cNvPr>
              <p:cNvSpPr txBox="1"/>
              <p:nvPr/>
            </p:nvSpPr>
            <p:spPr>
              <a:xfrm>
                <a:off x="5645131" y="1522578"/>
                <a:ext cx="253692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Scope of Data.</a:t>
                </a:r>
                <a:endParaRPr lang="en-ID" sz="2500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312EAE-863D-1AE2-12F6-AA79F0248EC9}"/>
              </a:ext>
            </a:extLst>
          </p:cNvPr>
          <p:cNvGrpSpPr/>
          <p:nvPr/>
        </p:nvGrpSpPr>
        <p:grpSpPr>
          <a:xfrm>
            <a:off x="1227634" y="2141184"/>
            <a:ext cx="2642308" cy="1631216"/>
            <a:chOff x="604356" y="2305808"/>
            <a:chExt cx="2809360" cy="163121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DFAD89-841D-A986-D848-6E586F9E2493}"/>
                </a:ext>
              </a:extLst>
            </p:cNvPr>
            <p:cNvSpPr txBox="1"/>
            <p:nvPr/>
          </p:nvSpPr>
          <p:spPr>
            <a:xfrm>
              <a:off x="767996" y="2305808"/>
              <a:ext cx="26457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Bike user time data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Bike user place data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Bike station data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Type of bike used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User payment type  </a:t>
              </a:r>
              <a:endParaRPr lang="en-ID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86F8DE2-230C-46B6-43A7-29D86A623466}"/>
                </a:ext>
              </a:extLst>
            </p:cNvPr>
            <p:cNvGrpSpPr/>
            <p:nvPr/>
          </p:nvGrpSpPr>
          <p:grpSpPr>
            <a:xfrm>
              <a:off x="604356" y="2428175"/>
              <a:ext cx="163640" cy="1373409"/>
              <a:chOff x="739480" y="2423053"/>
              <a:chExt cx="163640" cy="1373409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044C9CB-957B-0CCD-E2BF-861D34BE4F48}"/>
                  </a:ext>
                </a:extLst>
              </p:cNvPr>
              <p:cNvSpPr/>
              <p:nvPr/>
            </p:nvSpPr>
            <p:spPr>
              <a:xfrm>
                <a:off x="746306" y="2423053"/>
                <a:ext cx="156814" cy="15681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167ABC7-382A-8A9D-6774-F0452684EA11}"/>
                  </a:ext>
                </a:extLst>
              </p:cNvPr>
              <p:cNvSpPr/>
              <p:nvPr/>
            </p:nvSpPr>
            <p:spPr>
              <a:xfrm>
                <a:off x="746306" y="2721436"/>
                <a:ext cx="156814" cy="15681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EF6D79A-FB74-5F5D-7251-66F9F4B1574A}"/>
                  </a:ext>
                </a:extLst>
              </p:cNvPr>
              <p:cNvSpPr/>
              <p:nvPr/>
            </p:nvSpPr>
            <p:spPr>
              <a:xfrm>
                <a:off x="746306" y="3022083"/>
                <a:ext cx="156814" cy="15681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35AAF25-8463-A440-305A-7423E031E1F8}"/>
                  </a:ext>
                </a:extLst>
              </p:cNvPr>
              <p:cNvSpPr/>
              <p:nvPr/>
            </p:nvSpPr>
            <p:spPr>
              <a:xfrm>
                <a:off x="739480" y="3350593"/>
                <a:ext cx="156814" cy="15681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0046F0B-B8C2-DFEE-1B06-FEE2D6660F88}"/>
                  </a:ext>
                </a:extLst>
              </p:cNvPr>
              <p:cNvSpPr/>
              <p:nvPr/>
            </p:nvSpPr>
            <p:spPr>
              <a:xfrm>
                <a:off x="746306" y="3639648"/>
                <a:ext cx="156814" cy="15681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3287DBB3-BBCA-5AB6-B752-C15F3465E2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" r="56545"/>
          <a:stretch/>
        </p:blipFill>
        <p:spPr>
          <a:xfrm>
            <a:off x="8337482" y="0"/>
            <a:ext cx="3892277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2188E-3EDB-A4DB-C6E7-00F4F0DD4FE8}"/>
              </a:ext>
            </a:extLst>
          </p:cNvPr>
          <p:cNvSpPr txBox="1"/>
          <p:nvPr/>
        </p:nvSpPr>
        <p:spPr>
          <a:xfrm>
            <a:off x="10168932" y="6322348"/>
            <a:ext cx="21328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00" dirty="0"/>
              <a:t>&lt;a </a:t>
            </a:r>
            <a:r>
              <a:rPr lang="en-ID" sz="600" dirty="0" err="1"/>
              <a:t>href</a:t>
            </a:r>
            <a:r>
              <a:rPr lang="en-ID" sz="600" dirty="0"/>
              <a:t>="https://www.freepik.com/free-photo/businesspeople-working-finance-accounting-analyze-financial-graph-budget-planning-future-office-room_16068251.htm#page=3&amp;query=big%20data&amp;position=47&amp;from_view=keyword"&gt;Image by our-team&lt;/a&gt; on </a:t>
            </a:r>
            <a:r>
              <a:rPr lang="en-ID" sz="600" dirty="0" err="1"/>
              <a:t>Freepik</a:t>
            </a:r>
            <a:endParaRPr lang="en-ID" sz="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05ABFD-D1AE-0B70-33B0-9301B55555D2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50D046-1E58-3886-AA3A-65B8FF7E61D2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08BC77-6639-5E4F-AB8F-F9A43EE6E4AE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Flowchart: Terminator 10">
                <a:extLst>
                  <a:ext uri="{FF2B5EF4-FFF2-40B4-BE49-F238E27FC236}">
                    <a16:creationId xmlns:a16="http://schemas.microsoft.com/office/drawing/2014/main" id="{1C91159A-C136-B1D4-B02F-2D32DC27F5A3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4685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8FB16D-5F3D-6462-5A11-59C27E3570FC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09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FCA23B4-0FF2-43B7-834D-D7AA678E5A8F}">
  <we:reference id="wa200003157" version="1.0.0.0" store="en-US" storeType="OMEX"/>
  <we:alternateReferences>
    <we:reference id="wa200003157" version="1.0.0.0" store="WA20000315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6460</TotalTime>
  <Words>3521</Words>
  <Application>Microsoft Office PowerPoint</Application>
  <PresentationFormat>Widescreen</PresentationFormat>
  <Paragraphs>503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Rounded MT Bold</vt:lpstr>
      <vt:lpstr>Calibri</vt:lpstr>
      <vt:lpstr>Calibri Light</vt:lpstr>
      <vt:lpstr>PlusJakartaSans</vt:lpstr>
      <vt:lpstr>Office Theme</vt:lpstr>
      <vt:lpstr>Cyclistic Customer Analysis</vt:lpstr>
      <vt:lpstr>About Cyclistic</vt:lpstr>
      <vt:lpstr>PowerPoint Presentation</vt:lpstr>
      <vt:lpstr>ASK</vt:lpstr>
      <vt:lpstr>PowerPoint Presentation</vt:lpstr>
      <vt:lpstr>Problems</vt:lpstr>
      <vt:lpstr>PowerPoint Presentation</vt:lpstr>
      <vt:lpstr>PREPARE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 Customer Analysis</dc:title>
  <dc:creator>Lenovo Flex 5i</dc:creator>
  <cp:lastModifiedBy>Lenovo Flex 5i</cp:lastModifiedBy>
  <cp:revision>216</cp:revision>
  <dcterms:created xsi:type="dcterms:W3CDTF">2022-08-23T07:21:58Z</dcterms:created>
  <dcterms:modified xsi:type="dcterms:W3CDTF">2022-12-14T13:06:34Z</dcterms:modified>
</cp:coreProperties>
</file>